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15" r:id="rId4"/>
    <p:sldId id="300" r:id="rId5"/>
    <p:sldId id="301" r:id="rId6"/>
    <p:sldId id="302" r:id="rId7"/>
    <p:sldId id="306" r:id="rId8"/>
    <p:sldId id="307" r:id="rId9"/>
    <p:sldId id="303" r:id="rId10"/>
    <p:sldId id="304" r:id="rId11"/>
    <p:sldId id="305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58" r:id="rId20"/>
    <p:sldId id="25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6" r:id="rId46"/>
    <p:sldId id="320" r:id="rId47"/>
    <p:sldId id="317" r:id="rId48"/>
    <p:sldId id="318" r:id="rId49"/>
    <p:sldId id="319" r:id="rId50"/>
    <p:sldId id="275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00B0F0"/>
    <a:srgbClr val="0D8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874" y="10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-2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F5BD-5648-4223-8D90-D5276EA4D7E0}" type="datetimeFigureOut">
              <a:rPr lang="zh-CN" altLang="en-US" smtClean="0"/>
              <a:pPr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002F-FB5B-4646-BA5E-A49F3E4D26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124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597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36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2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37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56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76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63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14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5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SmallTalk-80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51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9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IBM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15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9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提高不同视图，支持</a:t>
            </a:r>
            <a:r>
              <a:rPr lang="en-US" altLang="zh-CN" dirty="0" smtClean="0"/>
              <a:t>UML</a:t>
            </a:r>
            <a:r>
              <a:rPr lang="zh-CN" altLang="en-US" dirty="0" smtClean="0"/>
              <a:t>各种构件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3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上世纪</a:t>
            </a:r>
            <a:r>
              <a:rPr lang="en-US" altLang="zh-CN" dirty="0" smtClean="0"/>
              <a:t>90</a:t>
            </a:r>
            <a:r>
              <a:rPr lang="zh-CN" altLang="en-US" dirty="0" smtClean="0"/>
              <a:t>年代初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1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54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4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9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9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4722-903D-443D-AB08-EBC32CAE6AEA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8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100-DE08-491C-9C20-4B2E3EDDA83E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9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2A86-7AF6-45C9-AF44-B00900EC6C12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D980-23ED-4996-9764-58512BD7694D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8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AD895-53D1-491E-9CA2-F6C2E7979392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E6F1-44E0-4A21-AB3F-07A2E7446691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2B7D7-981B-4E0B-80BF-FC1203B43D2A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36179-8CF1-4123-AEB3-3C1565F84E9C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EF74E-F3C1-4E5E-8A19-3758DF05A8B5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EDFC-19B1-4CE4-AE71-D1AE6D38DCD3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A9D-A411-4B0F-8810-B13C1B4F0E46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3974-5E86-4853-80F1-EFB00567F59A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Rational_Software_Architect,2018/10/2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22518" y="1217705"/>
            <a:ext cx="9400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翻转课堂</a:t>
            </a:r>
            <a:r>
              <a:rPr lang="en-US" altLang="zh-CN" sz="4800" dirty="0" smtClean="0">
                <a:solidFill>
                  <a:schemeClr val="bg1"/>
                </a:solidFill>
              </a:rPr>
              <a:t>PPT</a:t>
            </a:r>
          </a:p>
          <a:p>
            <a:r>
              <a:rPr lang="en-US" altLang="zh-CN" sz="4800" dirty="0" smtClean="0">
                <a:solidFill>
                  <a:schemeClr val="bg1"/>
                </a:solidFill>
              </a:rPr>
              <a:t>UML</a:t>
            </a:r>
            <a:r>
              <a:rPr lang="zh-CN" altLang="en-US" sz="4800" dirty="0" smtClean="0">
                <a:solidFill>
                  <a:schemeClr val="bg1"/>
                </a:solidFill>
              </a:rPr>
              <a:t>工具：</a:t>
            </a:r>
            <a:endParaRPr lang="en-US" altLang="zh-CN" sz="4800" dirty="0" smtClean="0">
              <a:solidFill>
                <a:schemeClr val="bg1"/>
              </a:solidFill>
            </a:endParaRPr>
          </a:p>
          <a:p>
            <a:r>
              <a:rPr lang="en-US" altLang="zh-CN" sz="4800" dirty="0" smtClean="0">
                <a:solidFill>
                  <a:schemeClr val="bg1"/>
                </a:solidFill>
              </a:rPr>
              <a:t>Rational Software Architect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1622518" y="3830866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sym typeface="宋体" panose="02010600030101010101" pitchFamily="2" charset="-122"/>
              </a:rPr>
              <a:t>PRD2018-G03</a:t>
            </a:r>
            <a:endParaRPr lang="zh-CN" altLang="en-US" sz="2000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622518" y="4230916"/>
            <a:ext cx="68916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本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PPT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将介绍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UML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建模工具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Rational Software Architect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相关概念</a:t>
            </a:r>
          </a:p>
        </p:txBody>
      </p:sp>
      <p:sp>
        <p:nvSpPr>
          <p:cNvPr id="17" name="文本框 1"/>
          <p:cNvSpPr txBox="1">
            <a:spLocks noChangeArrowheads="1"/>
          </p:cNvSpPr>
          <p:nvPr/>
        </p:nvSpPr>
        <p:spPr bwMode="auto">
          <a:xfrm>
            <a:off x="9109590" y="4768118"/>
            <a:ext cx="23161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组长：沈启航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组员：叶柏成 杨以恒</a:t>
            </a:r>
            <a:endParaRPr lang="en-US" altLang="zh-CN" sz="18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         </a:t>
            </a:r>
            <a:r>
              <a:rPr lang="zh-CN" altLang="en-US" sz="1800" dirty="0">
                <a:solidFill>
                  <a:schemeClr val="bg1"/>
                </a:solidFill>
              </a:rPr>
              <a:t>徐哲远 骆佳俊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6AE1-893B-44F6-974C-7F790C2E2C0A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452733" y="695297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723154" y="55179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35363" y="57944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内置</a:t>
            </a:r>
            <a:r>
              <a:rPr lang="zh-CN" altLang="en-US" sz="3200" dirty="0">
                <a:solidFill>
                  <a:schemeClr val="bg1"/>
                </a:solidFill>
              </a:rPr>
              <a:t>工具</a:t>
            </a:r>
          </a:p>
        </p:txBody>
      </p:sp>
      <p:sp>
        <p:nvSpPr>
          <p:cNvPr id="29" name="菱形 28"/>
          <p:cNvSpPr/>
          <p:nvPr/>
        </p:nvSpPr>
        <p:spPr>
          <a:xfrm>
            <a:off x="1090246" y="1330100"/>
            <a:ext cx="3622431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1"/>
          <p:cNvSpPr txBox="1"/>
          <p:nvPr/>
        </p:nvSpPr>
        <p:spPr>
          <a:xfrm>
            <a:off x="1352516" y="1895168"/>
            <a:ext cx="3031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Portfolio Manager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1" name="文本框 20"/>
          <p:cNvSpPr txBox="1"/>
          <p:nvPr/>
        </p:nvSpPr>
        <p:spPr>
          <a:xfrm>
            <a:off x="281352" y="3772904"/>
            <a:ext cx="533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 </a:t>
            </a:r>
            <a:r>
              <a:rPr lang="zh-CN" altLang="en-US" sz="2400" dirty="0" smtClean="0">
                <a:solidFill>
                  <a:schemeClr val="bg1"/>
                </a:solidFill>
              </a:rPr>
              <a:t>是一个围绕整个项目生命周期的项目管理工具，</a:t>
            </a:r>
            <a:r>
              <a:rPr lang="en-US" altLang="zh-CN" sz="2400" dirty="0" smtClean="0">
                <a:solidFill>
                  <a:schemeClr val="bg1"/>
                </a:solidFill>
              </a:rPr>
              <a:t>Rational Portfolio Manager</a:t>
            </a:r>
            <a:r>
              <a:rPr lang="zh-CN" altLang="en-US" sz="2400" dirty="0" smtClean="0">
                <a:solidFill>
                  <a:schemeClr val="bg1"/>
                </a:solidFill>
              </a:rPr>
              <a:t>有助于对项目组合投资提供实时的可见性。它允许管理者作出正确的决定。这个产品也可以用来增进不同开发团队间的协作。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5486400" y="1318377"/>
            <a:ext cx="6295292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11"/>
          <p:cNvSpPr txBox="1"/>
          <p:nvPr/>
        </p:nvSpPr>
        <p:spPr>
          <a:xfrm>
            <a:off x="6541477" y="1883445"/>
            <a:ext cx="4384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Application Developer and Rational Web Developer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4" name="文本框 20"/>
          <p:cNvSpPr txBox="1"/>
          <p:nvPr/>
        </p:nvSpPr>
        <p:spPr>
          <a:xfrm>
            <a:off x="5779476" y="3818094"/>
            <a:ext cx="5744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 这分别是 </a:t>
            </a:r>
            <a:r>
              <a:rPr lang="en-US" altLang="zh-CN" sz="2400" dirty="0" smtClean="0">
                <a:solidFill>
                  <a:schemeClr val="bg1"/>
                </a:solidFill>
              </a:rPr>
              <a:t>IBM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WebSphere</a:t>
            </a:r>
            <a:r>
              <a:rPr lang="en-US" altLang="zh-CN" sz="2400" dirty="0" smtClean="0">
                <a:solidFill>
                  <a:schemeClr val="bg1"/>
                </a:solidFill>
              </a:rPr>
              <a:t> Studio Application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Develope</a:t>
            </a:r>
            <a:r>
              <a:rPr lang="en-US" altLang="zh-CN" sz="2400" dirty="0" smtClean="0">
                <a:solidFill>
                  <a:schemeClr val="bg1"/>
                </a:solidFill>
              </a:rPr>
              <a:t> r</a:t>
            </a:r>
            <a:r>
              <a:rPr lang="zh-CN" altLang="en-US" sz="2400" dirty="0" smtClean="0">
                <a:solidFill>
                  <a:schemeClr val="bg1"/>
                </a:solidFill>
              </a:rPr>
              <a:t>和 </a:t>
            </a:r>
            <a:r>
              <a:rPr lang="en-US" altLang="zh-CN" sz="2400" dirty="0" smtClean="0">
                <a:solidFill>
                  <a:schemeClr val="bg1"/>
                </a:solidFill>
              </a:rPr>
              <a:t>IBM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WebSphere</a:t>
            </a:r>
            <a:r>
              <a:rPr lang="en-US" altLang="zh-CN" sz="2400" dirty="0" smtClean="0">
                <a:solidFill>
                  <a:schemeClr val="bg1"/>
                </a:solidFill>
              </a:rPr>
              <a:t> Studio Site Developer </a:t>
            </a:r>
            <a:r>
              <a:rPr lang="zh-CN" altLang="en-US" sz="2400" dirty="0" smtClean="0">
                <a:solidFill>
                  <a:schemeClr val="bg1"/>
                </a:solidFill>
              </a:rPr>
              <a:t>集成开发环境（</a:t>
            </a:r>
            <a:r>
              <a:rPr lang="en-US" altLang="zh-CN" sz="2400" dirty="0" smtClean="0">
                <a:solidFill>
                  <a:schemeClr val="bg1"/>
                </a:solidFill>
              </a:rPr>
              <a:t>IDE</a:t>
            </a:r>
            <a:r>
              <a:rPr lang="zh-CN" altLang="en-US" sz="2400" dirty="0" smtClean="0">
                <a:solidFill>
                  <a:schemeClr val="bg1"/>
                </a:solidFill>
              </a:rPr>
              <a:t>）工具的另一个商标。这些新产品现在是</a:t>
            </a:r>
            <a:r>
              <a:rPr lang="en-US" altLang="zh-CN" sz="2400" dirty="0" smtClean="0">
                <a:solidFill>
                  <a:schemeClr val="bg1"/>
                </a:solidFill>
              </a:rPr>
              <a:t>IBM Rational Software Modeler </a:t>
            </a:r>
            <a:r>
              <a:rPr lang="zh-CN" altLang="en-US" sz="2400" dirty="0" smtClean="0">
                <a:solidFill>
                  <a:schemeClr val="bg1"/>
                </a:solidFill>
              </a:rPr>
              <a:t>和 </a:t>
            </a:r>
            <a:r>
              <a:rPr lang="en-US" altLang="zh-CN" sz="2400" dirty="0" smtClean="0">
                <a:solidFill>
                  <a:schemeClr val="bg1"/>
                </a:solidFill>
              </a:rPr>
              <a:t>IBM Rational Software Architect </a:t>
            </a:r>
            <a:r>
              <a:rPr lang="zh-CN" altLang="en-US" sz="2400" dirty="0" smtClean="0">
                <a:solidFill>
                  <a:schemeClr val="bg1"/>
                </a:solidFill>
              </a:rPr>
              <a:t>的基础。</a:t>
            </a:r>
            <a:endParaRPr lang="zh-CN" altLang="en-US" sz="24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7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/>
        </p:nvSpPr>
        <p:spPr>
          <a:xfrm>
            <a:off x="1441938" y="1423884"/>
            <a:ext cx="2919047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1452733" y="695297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98701" y="2047568"/>
            <a:ext cx="2598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Manual Tester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642338" y="1330099"/>
            <a:ext cx="3247293" cy="2573686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8112369" y="1453661"/>
            <a:ext cx="3493477" cy="23211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791418" y="2024123"/>
            <a:ext cx="2898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Functional Tester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96931" y="1991348"/>
            <a:ext cx="3233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Performance Tester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14401" y="3935325"/>
            <a:ext cx="3284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这个工具允许分析人员和测试人员去创建和执行测试用例。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Manual Tester </a:t>
            </a:r>
            <a:r>
              <a:rPr lang="zh-CN" altLang="en-US" sz="2800" dirty="0" smtClean="0">
                <a:solidFill>
                  <a:schemeClr val="bg1"/>
                </a:solidFill>
              </a:rPr>
              <a:t>是针对单元测试的。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54733" y="3993940"/>
            <a:ext cx="2837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这个工具可以用来把功能测试和回归测试自动化。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34896" y="3982217"/>
            <a:ext cx="28808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这个工具可以对你的应用程序自动进行增加负载和测试性能。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723154" y="55179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6"/>
          <p:cNvSpPr txBox="1"/>
          <p:nvPr/>
        </p:nvSpPr>
        <p:spPr>
          <a:xfrm>
            <a:off x="5235363" y="57944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内置工具</a:t>
            </a:r>
          </a:p>
        </p:txBody>
      </p:sp>
    </p:spTree>
    <p:extLst>
      <p:ext uri="{BB962C8B-B14F-4D97-AF65-F5344CB8AC3E}">
        <p14:creationId xmlns:p14="http://schemas.microsoft.com/office/powerpoint/2010/main" val="33757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 animBg="1"/>
      <p:bldP spid="14" grpId="0" animBg="1"/>
      <p:bldP spid="15" grpId="0"/>
      <p:bldP spid="17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3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4502" y="1104284"/>
            <a:ext cx="44774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Rational Software </a:t>
            </a:r>
            <a:r>
              <a:rPr lang="en-US" altLang="zh-CN" sz="6000" dirty="0" smtClean="0">
                <a:solidFill>
                  <a:schemeClr val="bg1"/>
                </a:solidFill>
              </a:rPr>
              <a:t>Architect</a:t>
            </a:r>
          </a:p>
          <a:p>
            <a:r>
              <a:rPr lang="zh-CN" altLang="en-US" sz="6000" dirty="0" smtClean="0">
                <a:solidFill>
                  <a:schemeClr val="bg1"/>
                </a:solidFill>
              </a:rPr>
              <a:t>发展</a:t>
            </a:r>
            <a:r>
              <a:rPr lang="zh-CN" altLang="en-US" sz="6000" dirty="0">
                <a:solidFill>
                  <a:schemeClr val="bg1"/>
                </a:solidFill>
              </a:rPr>
              <a:t>历史</a:t>
            </a:r>
          </a:p>
        </p:txBody>
      </p:sp>
    </p:spTree>
    <p:extLst>
      <p:ext uri="{BB962C8B-B14F-4D97-AF65-F5344CB8AC3E}">
        <p14:creationId xmlns:p14="http://schemas.microsoft.com/office/powerpoint/2010/main" val="10899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RSA  </a:t>
            </a:r>
            <a:r>
              <a:rPr lang="zh-CN" altLang="en-US" sz="3200" dirty="0">
                <a:solidFill>
                  <a:schemeClr val="bg1"/>
                </a:solidFill>
              </a:rPr>
              <a:t>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092200" y="1740118"/>
            <a:ext cx="10007600" cy="389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>
                <a:solidFill>
                  <a:schemeClr val="bg1"/>
                </a:solidFill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</a:rPr>
              <a:t>RSA</a:t>
            </a:r>
            <a:r>
              <a:rPr lang="zh-CN" altLang="en-US" sz="2800" dirty="0">
                <a:solidFill>
                  <a:schemeClr val="bg1"/>
                </a:solidFill>
              </a:rPr>
              <a:t>出现之前，开发人员主要使用的是</a:t>
            </a:r>
            <a:r>
              <a:rPr lang="en-US" altLang="zh-CN" sz="2800" dirty="0">
                <a:solidFill>
                  <a:srgbClr val="FF0000"/>
                </a:solidFill>
              </a:rPr>
              <a:t>Rational Rose</a:t>
            </a:r>
            <a:r>
              <a:rPr lang="zh-CN" altLang="en-US" sz="2800" dirty="0">
                <a:solidFill>
                  <a:schemeClr val="bg1"/>
                </a:solidFill>
              </a:rPr>
              <a:t>，这是一种面向对象的统一建模语言的可视化建模工具。用于可视化建模和公司级水平软件应用的组建构造。虽然</a:t>
            </a:r>
            <a:r>
              <a:rPr lang="en-US" altLang="zh-CN" sz="2800" dirty="0">
                <a:solidFill>
                  <a:schemeClr val="bg1"/>
                </a:solidFill>
              </a:rPr>
              <a:t>Rose</a:t>
            </a:r>
            <a:r>
              <a:rPr lang="zh-CN" altLang="en-US" sz="2800" dirty="0">
                <a:solidFill>
                  <a:schemeClr val="bg1"/>
                </a:solidFill>
              </a:rPr>
              <a:t>现在已经退出市场，但到目前为止，</a:t>
            </a:r>
            <a:r>
              <a:rPr lang="en-US" altLang="zh-CN" sz="2800" dirty="0">
                <a:solidFill>
                  <a:schemeClr val="bg1"/>
                </a:solidFill>
              </a:rPr>
              <a:t>Rational Rose</a:t>
            </a:r>
            <a:r>
              <a:rPr lang="zh-CN" altLang="en-US" sz="2800" dirty="0">
                <a:solidFill>
                  <a:schemeClr val="bg1"/>
                </a:solidFill>
              </a:rPr>
              <a:t>还可以做一下一些工作：对业务进行建模、建立对象模型、对数据库进行建模并进行双向工程、建立构建模型和生成目标语言的框架代码。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4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RSA  </a:t>
            </a:r>
            <a:r>
              <a:rPr lang="zh-CN" altLang="en-US" sz="3200" dirty="0">
                <a:solidFill>
                  <a:schemeClr val="bg1"/>
                </a:solidFill>
              </a:rPr>
              <a:t>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092200" y="1344376"/>
            <a:ext cx="98165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	RSA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IBM Rational Software Architect</a:t>
            </a:r>
            <a:r>
              <a:rPr lang="zh-CN" altLang="en-US" sz="2800" dirty="0">
                <a:solidFill>
                  <a:schemeClr val="bg1"/>
                </a:solidFill>
              </a:rPr>
              <a:t>）是</a:t>
            </a:r>
            <a:r>
              <a:rPr lang="en-US" altLang="zh-CN" sz="2800" dirty="0">
                <a:solidFill>
                  <a:schemeClr val="bg1"/>
                </a:solidFill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</a:rPr>
              <a:t>公司在收购</a:t>
            </a:r>
            <a:r>
              <a:rPr lang="en-US" altLang="zh-CN" sz="2800" dirty="0">
                <a:solidFill>
                  <a:schemeClr val="bg1"/>
                </a:solidFill>
              </a:rPr>
              <a:t>Rational</a:t>
            </a:r>
            <a:r>
              <a:rPr lang="zh-CN" altLang="en-US" sz="2800" dirty="0">
                <a:solidFill>
                  <a:schemeClr val="bg1"/>
                </a:solidFill>
              </a:rPr>
              <a:t>公司之后推出的</a:t>
            </a:r>
            <a:r>
              <a:rPr lang="en-US" altLang="zh-CN" sz="2800" dirty="0">
                <a:solidFill>
                  <a:schemeClr val="bg1"/>
                </a:solidFill>
              </a:rPr>
              <a:t>IBM Rational Software </a:t>
            </a:r>
            <a:r>
              <a:rPr lang="en-US" altLang="zh-CN" sz="2800" dirty="0" err="1">
                <a:solidFill>
                  <a:schemeClr val="bg1"/>
                </a:solidFill>
              </a:rPr>
              <a:t>Dlivery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Platfrom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</a:rPr>
              <a:t>软件交付平台）中针对</a:t>
            </a:r>
            <a:r>
              <a:rPr lang="zh-CN" altLang="en-US" sz="2800" dirty="0">
                <a:solidFill>
                  <a:srgbClr val="FF0000"/>
                </a:solidFill>
              </a:rPr>
              <a:t>设计和构造</a:t>
            </a:r>
            <a:r>
              <a:rPr lang="zh-CN" altLang="en-US" sz="2800" dirty="0">
                <a:solidFill>
                  <a:schemeClr val="bg1"/>
                </a:solidFill>
              </a:rPr>
              <a:t>的一款应用。</a:t>
            </a:r>
            <a:r>
              <a:rPr lang="en-US" altLang="zh-CN" sz="2800" dirty="0">
                <a:solidFill>
                  <a:schemeClr val="bg1"/>
                </a:solidFill>
              </a:rPr>
              <a:t>RSA</a:t>
            </a:r>
            <a:r>
              <a:rPr lang="zh-CN" altLang="en-US" sz="2800" dirty="0">
                <a:solidFill>
                  <a:schemeClr val="bg1"/>
                </a:solidFill>
              </a:rPr>
              <a:t>的开发是基于</a:t>
            </a:r>
            <a:r>
              <a:rPr lang="en-US" altLang="zh-CN" sz="2800" dirty="0">
                <a:solidFill>
                  <a:schemeClr val="bg1"/>
                </a:solidFill>
              </a:rPr>
              <a:t>Eclipse</a:t>
            </a:r>
            <a:r>
              <a:rPr lang="zh-CN" altLang="en-US" sz="2800" dirty="0">
                <a:solidFill>
                  <a:schemeClr val="bg1"/>
                </a:solidFill>
              </a:rPr>
              <a:t>集成开发环境，在</a:t>
            </a:r>
            <a:r>
              <a:rPr lang="en-US" altLang="zh-CN" sz="2800" dirty="0">
                <a:solidFill>
                  <a:schemeClr val="bg1"/>
                </a:solidFill>
              </a:rPr>
              <a:t>Rational</a:t>
            </a:r>
            <a:r>
              <a:rPr lang="zh-CN" altLang="en-US" sz="2800" dirty="0">
                <a:solidFill>
                  <a:schemeClr val="bg1"/>
                </a:solidFill>
              </a:rPr>
              <a:t>被收购之后，</a:t>
            </a:r>
            <a:r>
              <a:rPr lang="en-US" altLang="zh-CN" sz="2800" dirty="0">
                <a:solidFill>
                  <a:schemeClr val="bg1"/>
                </a:solidFill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</a:rPr>
              <a:t>将旗下的</a:t>
            </a:r>
            <a:r>
              <a:rPr lang="en-US" altLang="zh-CN" sz="2800" dirty="0">
                <a:solidFill>
                  <a:schemeClr val="bg1"/>
                </a:solidFill>
              </a:rPr>
              <a:t>SDP</a:t>
            </a:r>
            <a:r>
              <a:rPr lang="zh-CN" altLang="en-US" sz="2800" dirty="0">
                <a:solidFill>
                  <a:schemeClr val="bg1"/>
                </a:solidFill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</a:rPr>
              <a:t>Eclipse</a:t>
            </a:r>
            <a:r>
              <a:rPr lang="zh-CN" altLang="en-US" sz="2800" dirty="0">
                <a:solidFill>
                  <a:schemeClr val="bg1"/>
                </a:solidFill>
              </a:rPr>
              <a:t>捆绑在一起，这使得软件开发过程中“需求分析”“设计与构建”“软件质量保证”“软件配置管理”“过程和项目管理”都可以通过</a:t>
            </a:r>
            <a:r>
              <a:rPr lang="en-US" altLang="zh-CN" sz="2800" dirty="0">
                <a:solidFill>
                  <a:schemeClr val="bg1"/>
                </a:solidFill>
              </a:rPr>
              <a:t>SDP</a:t>
            </a:r>
            <a:r>
              <a:rPr lang="zh-CN" altLang="en-US" sz="2800" dirty="0">
                <a:solidFill>
                  <a:schemeClr val="bg1"/>
                </a:solidFill>
              </a:rPr>
              <a:t>的一系列软件来实现。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/>
        </p:nvSpPr>
        <p:spPr>
          <a:xfrm>
            <a:off x="1690449" y="1330100"/>
            <a:ext cx="2333297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1452733" y="695297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51221" y="2162758"/>
            <a:ext cx="259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Grady </a:t>
            </a:r>
            <a:r>
              <a:rPr lang="en-US" altLang="zh-CN" sz="2800" dirty="0" err="1">
                <a:solidFill>
                  <a:schemeClr val="bg1"/>
                </a:solidFill>
              </a:rPr>
              <a:t>Booch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5043249" y="1330099"/>
            <a:ext cx="2333297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8396049" y="1330098"/>
            <a:ext cx="2333297" cy="233329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44264" y="1947315"/>
            <a:ext cx="2598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   James Rumbaugh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83793" y="2225809"/>
            <a:ext cx="259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lavr</a:t>
            </a:r>
            <a:r>
              <a:rPr lang="en-US" altLang="zh-CN" sz="2800" dirty="0">
                <a:solidFill>
                  <a:schemeClr val="bg1"/>
                </a:solidFill>
              </a:rPr>
              <a:t> Jacobson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723154" y="55179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071241" y="57944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三位创始人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2B747C3-AD03-4538-9CF8-8CEE909504AE}"/>
              </a:ext>
            </a:extLst>
          </p:cNvPr>
          <p:cNvSpPr txBox="1"/>
          <p:nvPr/>
        </p:nvSpPr>
        <p:spPr>
          <a:xfrm>
            <a:off x="1689236" y="3935325"/>
            <a:ext cx="2333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Rational</a:t>
            </a:r>
            <a:r>
              <a:rPr lang="zh-CN" altLang="en-US" sz="2800" dirty="0">
                <a:solidFill>
                  <a:schemeClr val="bg1"/>
                </a:solidFill>
              </a:rPr>
              <a:t>公司首席科学家和</a:t>
            </a:r>
            <a:r>
              <a:rPr lang="en-US" altLang="zh-CN" sz="2800" dirty="0" err="1">
                <a:solidFill>
                  <a:schemeClr val="bg1"/>
                </a:solidFill>
              </a:rPr>
              <a:t>Booch</a:t>
            </a:r>
            <a:r>
              <a:rPr lang="zh-CN" altLang="en-US" sz="2800" dirty="0">
                <a:solidFill>
                  <a:schemeClr val="bg1"/>
                </a:solidFill>
              </a:rPr>
              <a:t>方法创始人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34C999B2-ABCC-4CC3-9E20-23BD3BFEEE5A}"/>
              </a:ext>
            </a:extLst>
          </p:cNvPr>
          <p:cNvSpPr txBox="1"/>
          <p:nvPr/>
        </p:nvSpPr>
        <p:spPr>
          <a:xfrm>
            <a:off x="5056204" y="3935325"/>
            <a:ext cx="2333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享誉全球的软件开发专家 </a:t>
            </a:r>
            <a:r>
              <a:rPr lang="en-US" altLang="zh-CN" sz="2800" dirty="0">
                <a:solidFill>
                  <a:schemeClr val="bg1"/>
                </a:solidFill>
              </a:rPr>
              <a:t>UML</a:t>
            </a:r>
            <a:r>
              <a:rPr lang="zh-CN" altLang="en-US" sz="2800" dirty="0">
                <a:solidFill>
                  <a:schemeClr val="bg1"/>
                </a:solidFill>
              </a:rPr>
              <a:t>未来开发领袖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CE6778AA-7ECD-45AF-A813-9D3A93FB0C46}"/>
              </a:ext>
            </a:extLst>
          </p:cNvPr>
          <p:cNvSpPr txBox="1"/>
          <p:nvPr/>
        </p:nvSpPr>
        <p:spPr>
          <a:xfrm>
            <a:off x="7669911" y="3935325"/>
            <a:ext cx="37690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面向方面的软件开发、组件</a:t>
            </a:r>
            <a:r>
              <a:rPr lang="en-US" altLang="zh-CN" sz="2800" dirty="0">
                <a:solidFill>
                  <a:schemeClr val="bg1"/>
                </a:solidFill>
              </a:rPr>
              <a:t>)</a:t>
            </a:r>
            <a:r>
              <a:rPr lang="zh-CN" altLang="en-US" sz="2800" dirty="0">
                <a:solidFill>
                  <a:schemeClr val="bg1"/>
                </a:solidFill>
              </a:rPr>
              <a:t>和组件架构，用例，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现代业务工程，</a:t>
            </a:r>
            <a:r>
              <a:rPr lang="en-US" altLang="zh-CN" sz="2800" dirty="0">
                <a:solidFill>
                  <a:schemeClr val="bg1"/>
                </a:solidFill>
              </a:rPr>
              <a:t> RUP, UML</a:t>
            </a:r>
            <a:r>
              <a:rPr lang="zh-CN" altLang="en-US" sz="2800" dirty="0">
                <a:solidFill>
                  <a:schemeClr val="bg1"/>
                </a:solidFill>
              </a:rPr>
              <a:t>等业界主流方法和技术的创始人。</a:t>
            </a:r>
          </a:p>
        </p:txBody>
      </p:sp>
    </p:spTree>
    <p:extLst>
      <p:ext uri="{BB962C8B-B14F-4D97-AF65-F5344CB8AC3E}">
        <p14:creationId xmlns:p14="http://schemas.microsoft.com/office/powerpoint/2010/main" val="12170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RSA  </a:t>
            </a:r>
            <a:r>
              <a:rPr lang="zh-CN" altLang="en-US" sz="3200" dirty="0">
                <a:solidFill>
                  <a:schemeClr val="bg1"/>
                </a:solidFill>
              </a:rPr>
              <a:t>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092200" y="1194375"/>
            <a:ext cx="10007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	Rational</a:t>
            </a:r>
            <a:r>
              <a:rPr lang="zh-CN" altLang="en-US" sz="2800" dirty="0">
                <a:solidFill>
                  <a:schemeClr val="bg1"/>
                </a:solidFill>
              </a:rPr>
              <a:t>软件在应用建模方面有着悠久的历史，始于</a:t>
            </a:r>
            <a:r>
              <a:rPr lang="zh-CN" altLang="en-US" sz="2800" dirty="0">
                <a:solidFill>
                  <a:srgbClr val="FF0000"/>
                </a:solidFill>
              </a:rPr>
              <a:t>上世纪</a:t>
            </a:r>
            <a:r>
              <a:rPr lang="en-US" altLang="zh-CN" sz="2800" dirty="0">
                <a:solidFill>
                  <a:srgbClr val="FF0000"/>
                </a:solidFill>
              </a:rPr>
              <a:t>90</a:t>
            </a:r>
            <a:r>
              <a:rPr lang="zh-CN" altLang="en-US" sz="2800" dirty="0">
                <a:solidFill>
                  <a:srgbClr val="FF0000"/>
                </a:solidFill>
              </a:rPr>
              <a:t>年代初</a:t>
            </a:r>
            <a:r>
              <a:rPr lang="zh-CN" altLang="en-US" sz="2800" dirty="0">
                <a:solidFill>
                  <a:schemeClr val="bg1"/>
                </a:solidFill>
              </a:rPr>
              <a:t>。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Rational Software</a:t>
            </a:r>
            <a:r>
              <a:rPr lang="zh-CN" altLang="en-US" sz="2800" dirty="0">
                <a:solidFill>
                  <a:schemeClr val="bg1"/>
                </a:solidFill>
              </a:rPr>
              <a:t>的第一个可视化建模和开发工具是</a:t>
            </a:r>
            <a:r>
              <a:rPr lang="en-US" altLang="zh-CN" sz="2800" dirty="0">
                <a:solidFill>
                  <a:schemeClr val="bg1"/>
                </a:solidFill>
              </a:rPr>
              <a:t>Rational Rose</a:t>
            </a:r>
            <a:r>
              <a:rPr lang="zh-CN" altLang="en-US" sz="2800" dirty="0">
                <a:solidFill>
                  <a:schemeClr val="bg1"/>
                </a:solidFill>
              </a:rPr>
              <a:t>，它是一个独立的建模工具，在应用程序编程接口（</a:t>
            </a:r>
            <a:r>
              <a:rPr lang="en-US" altLang="zh-CN" sz="2800" dirty="0">
                <a:solidFill>
                  <a:schemeClr val="bg1"/>
                </a:solidFill>
              </a:rPr>
              <a:t>API</a:t>
            </a:r>
            <a:r>
              <a:rPr lang="zh-CN" altLang="en-US" sz="2800" dirty="0">
                <a:solidFill>
                  <a:schemeClr val="bg1"/>
                </a:solidFill>
              </a:rPr>
              <a:t>）级别与第三方集成开发环境（</a:t>
            </a:r>
            <a:r>
              <a:rPr lang="en-US" altLang="zh-CN" sz="2800" dirty="0">
                <a:solidFill>
                  <a:schemeClr val="bg1"/>
                </a:solidFill>
              </a:rPr>
              <a:t>IDE</a:t>
            </a:r>
            <a:r>
              <a:rPr lang="zh-CN" altLang="en-US" sz="2800" dirty="0">
                <a:solidFill>
                  <a:schemeClr val="bg1"/>
                </a:solidFill>
              </a:rPr>
              <a:t>）集成，以支持各种编程语言和其他工具发射技术。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>
                <a:solidFill>
                  <a:schemeClr val="bg1"/>
                </a:solidFill>
              </a:rPr>
              <a:t>虽然</a:t>
            </a:r>
            <a:r>
              <a:rPr lang="en-US" altLang="zh-CN" sz="2800" dirty="0">
                <a:solidFill>
                  <a:schemeClr val="bg1"/>
                </a:solidFill>
              </a:rPr>
              <a:t>Rational Rose</a:t>
            </a:r>
            <a:r>
              <a:rPr lang="zh-CN" altLang="en-US" sz="2800" dirty="0">
                <a:solidFill>
                  <a:schemeClr val="bg1"/>
                </a:solidFill>
              </a:rPr>
              <a:t>是使模型驱动开发（</a:t>
            </a:r>
            <a:r>
              <a:rPr lang="en-US" altLang="zh-CN" sz="2800" dirty="0">
                <a:solidFill>
                  <a:schemeClr val="bg1"/>
                </a:solidFill>
              </a:rPr>
              <a:t>MDD</a:t>
            </a:r>
            <a:r>
              <a:rPr lang="zh-CN" altLang="en-US" sz="2800" dirty="0">
                <a:solidFill>
                  <a:schemeClr val="bg1"/>
                </a:solidFill>
              </a:rPr>
              <a:t>）更接近于实践软件开发人员的重要步骤，但是发现只有小部分开发人员在例行基础上使用建模。发现了一个关键问题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开发人员不喜欢离开</a:t>
            </a:r>
            <a:r>
              <a:rPr lang="en-US" altLang="zh-CN" sz="2800" dirty="0">
                <a:solidFill>
                  <a:schemeClr val="bg1"/>
                </a:solidFill>
              </a:rPr>
              <a:t>IDE</a:t>
            </a:r>
            <a:r>
              <a:rPr lang="zh-CN" altLang="en-US" sz="2800" dirty="0">
                <a:solidFill>
                  <a:schemeClr val="bg1"/>
                </a:solidFill>
              </a:rPr>
              <a:t>。他们希望可视化建模不是与</a:t>
            </a:r>
            <a:r>
              <a:rPr lang="en-US" altLang="zh-CN" sz="2800" dirty="0">
                <a:solidFill>
                  <a:schemeClr val="bg1"/>
                </a:solidFill>
              </a:rPr>
              <a:t>IDE</a:t>
            </a:r>
            <a:r>
              <a:rPr lang="zh-CN" altLang="en-US" sz="2800" dirty="0">
                <a:solidFill>
                  <a:schemeClr val="bg1"/>
                </a:solidFill>
              </a:rPr>
              <a:t>集成，而是在</a:t>
            </a:r>
            <a:r>
              <a:rPr lang="en-US" altLang="zh-CN" sz="2800" dirty="0">
                <a:solidFill>
                  <a:schemeClr val="bg1"/>
                </a:solidFill>
              </a:rPr>
              <a:t>IDE</a:t>
            </a:r>
            <a:r>
              <a:rPr lang="zh-CN" altLang="en-US" sz="2800" dirty="0">
                <a:solidFill>
                  <a:schemeClr val="bg1"/>
                </a:solidFill>
              </a:rPr>
              <a:t>内部集成。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-785813" y="-1779588"/>
            <a:ext cx="10939463" cy="7556501"/>
            <a:chOff x="-785813" y="-1779588"/>
            <a:chExt cx="10939463" cy="7556501"/>
          </a:xfrm>
        </p:grpSpPr>
        <p:sp>
          <p:nvSpPr>
            <p:cNvPr id="7" name="任意多边形 3"/>
            <p:cNvSpPr>
              <a:spLocks noChangeArrowheads="1"/>
            </p:cNvSpPr>
            <p:nvPr/>
          </p:nvSpPr>
          <p:spPr bwMode="auto">
            <a:xfrm rot="-892780">
              <a:off x="-785813" y="-1779588"/>
              <a:ext cx="10939463" cy="7556501"/>
            </a:xfrm>
            <a:custGeom>
              <a:avLst/>
              <a:gdLst>
                <a:gd name="T0" fmla="*/ 2147483646 w 3243492"/>
                <a:gd name="T1" fmla="*/ 0 h 2240066"/>
                <a:gd name="T2" fmla="*/ 2147483646 w 3243492"/>
                <a:gd name="T3" fmla="*/ 2147483646 h 2240066"/>
                <a:gd name="T4" fmla="*/ 2147483646 w 3243492"/>
                <a:gd name="T5" fmla="*/ 2147483646 h 2240066"/>
                <a:gd name="T6" fmla="*/ 2147483646 w 3243492"/>
                <a:gd name="T7" fmla="*/ 2147483646 h 2240066"/>
                <a:gd name="T8" fmla="*/ 2147483646 w 3243492"/>
                <a:gd name="T9" fmla="*/ 2147483646 h 2240066"/>
                <a:gd name="T10" fmla="*/ 0 w 3243492"/>
                <a:gd name="T11" fmla="*/ 214748364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lnTo>
                    <a:pt x="32434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文本框 1"/>
            <p:cNvSpPr txBox="1">
              <a:spLocks noChangeArrowheads="1"/>
            </p:cNvSpPr>
            <p:nvPr/>
          </p:nvSpPr>
          <p:spPr bwMode="auto">
            <a:xfrm rot="20718021">
              <a:off x="675004" y="1959542"/>
              <a:ext cx="9297632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问题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3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：请问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Rational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软件最早出现在什么时候？</a:t>
              </a:r>
              <a:endPara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RSA  </a:t>
            </a:r>
            <a:r>
              <a:rPr lang="zh-CN" altLang="en-US" sz="3200" dirty="0">
                <a:solidFill>
                  <a:schemeClr val="bg1"/>
                </a:solidFill>
              </a:rPr>
              <a:t>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055624" y="1194375"/>
            <a:ext cx="1000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>
                <a:solidFill>
                  <a:schemeClr val="bg1"/>
                </a:solidFill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</a:rPr>
              <a:t>2002</a:t>
            </a:r>
            <a:r>
              <a:rPr lang="zh-CN" altLang="en-US" sz="2800" dirty="0">
                <a:solidFill>
                  <a:schemeClr val="bg1"/>
                </a:solidFill>
              </a:rPr>
              <a:t>中，</a:t>
            </a:r>
            <a:r>
              <a:rPr lang="en-US" altLang="zh-CN" sz="2800" dirty="0">
                <a:solidFill>
                  <a:schemeClr val="bg1"/>
                </a:solidFill>
              </a:rPr>
              <a:t>Rational DXE</a:t>
            </a:r>
            <a:r>
              <a:rPr lang="zh-CN" altLang="en-US" sz="2800" dirty="0">
                <a:solidFill>
                  <a:schemeClr val="bg1"/>
                </a:solidFill>
              </a:rPr>
              <a:t>软件对这一需求作出了理性的反应，为当时出现的下一代编程技术提供了一个</a:t>
            </a:r>
            <a:r>
              <a:rPr lang="zh-CN" altLang="en-US" sz="2800" dirty="0">
                <a:solidFill>
                  <a:srgbClr val="FF0000"/>
                </a:solidFill>
              </a:rPr>
              <a:t>扩展的开发环境</a:t>
            </a:r>
            <a:r>
              <a:rPr lang="zh-CN" altLang="en-US" sz="2800" dirty="0">
                <a:solidFill>
                  <a:schemeClr val="bg1"/>
                </a:solidFill>
              </a:rPr>
              <a:t>：</a:t>
            </a:r>
            <a:r>
              <a:rPr lang="en-US" altLang="zh-CN" sz="2800" dirty="0">
                <a:solidFill>
                  <a:schemeClr val="bg1"/>
                </a:solidFill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</a:rPr>
              <a:t>和微软</a:t>
            </a:r>
            <a:r>
              <a:rPr lang="en-US" altLang="zh-CN" sz="2800" dirty="0">
                <a:solidFill>
                  <a:schemeClr val="bg1"/>
                </a:solidFill>
              </a:rPr>
              <a:t>.NET</a:t>
            </a:r>
            <a:r>
              <a:rPr lang="zh-CN" altLang="en-US" sz="2800" dirty="0">
                <a:solidFill>
                  <a:schemeClr val="bg1"/>
                </a:solidFill>
              </a:rPr>
              <a:t>。</a:t>
            </a:r>
            <a:r>
              <a:rPr lang="en-US" altLang="zh-CN" sz="2800" dirty="0">
                <a:solidFill>
                  <a:schemeClr val="bg1"/>
                </a:solidFill>
              </a:rPr>
              <a:t>IBM Rational XDE</a:t>
            </a:r>
            <a:r>
              <a:rPr lang="zh-CN" altLang="en-US" sz="2800" dirty="0">
                <a:solidFill>
                  <a:schemeClr val="bg1"/>
                </a:solidFill>
              </a:rPr>
              <a:t>的特征是</a:t>
            </a:r>
            <a:r>
              <a:rPr lang="en-US" altLang="zh-CN" sz="2800" dirty="0">
                <a:solidFill>
                  <a:schemeClr val="bg1"/>
                </a:solidFill>
              </a:rPr>
              <a:t>IBM Rational Rose</a:t>
            </a:r>
            <a:r>
              <a:rPr lang="zh-CN" altLang="en-US" sz="2800" dirty="0">
                <a:solidFill>
                  <a:schemeClr val="bg1"/>
                </a:solidFill>
              </a:rPr>
              <a:t>的下一代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不是它的新版本（因此名称改变），也不一定是</a:t>
            </a:r>
            <a:r>
              <a:rPr lang="en-US" altLang="zh-CN" sz="2800" dirty="0">
                <a:solidFill>
                  <a:schemeClr val="bg1"/>
                </a:solidFill>
              </a:rPr>
              <a:t>Rose</a:t>
            </a:r>
            <a:r>
              <a:rPr lang="zh-CN" altLang="en-US" sz="2800" dirty="0">
                <a:solidFill>
                  <a:schemeClr val="bg1"/>
                </a:solidFill>
              </a:rPr>
              <a:t>的替代品（因为</a:t>
            </a:r>
            <a:r>
              <a:rPr lang="en-US" altLang="zh-CN" sz="2800" dirty="0">
                <a:solidFill>
                  <a:schemeClr val="bg1"/>
                </a:solidFill>
              </a:rPr>
              <a:t>IBM Rational XDE</a:t>
            </a:r>
            <a:r>
              <a:rPr lang="zh-CN" altLang="en-US" sz="2800" dirty="0">
                <a:solidFill>
                  <a:schemeClr val="bg1"/>
                </a:solidFill>
              </a:rPr>
              <a:t>被有意地限制为只支持特定数量的</a:t>
            </a:r>
            <a:r>
              <a:rPr lang="en-US" altLang="zh-CN" sz="2800" dirty="0">
                <a:solidFill>
                  <a:schemeClr val="bg1"/>
                </a:solidFill>
              </a:rPr>
              <a:t>IDE</a:t>
            </a:r>
            <a:r>
              <a:rPr lang="zh-CN" altLang="en-US" sz="2800" dirty="0">
                <a:solidFill>
                  <a:schemeClr val="bg1"/>
                </a:solidFill>
              </a:rPr>
              <a:t>和实现技术）然而，随着每一个工具或能力的增加，又出现了一个点对点的集成需求。随着越来越多的能力的加入，理性开始达到这种工具集成的实际局限性。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RSA  </a:t>
            </a:r>
            <a:r>
              <a:rPr lang="zh-CN" altLang="en-US" sz="3200" dirty="0">
                <a:solidFill>
                  <a:schemeClr val="bg1"/>
                </a:solidFill>
              </a:rPr>
              <a:t>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092200" y="1194375"/>
            <a:ext cx="1000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>
                <a:solidFill>
                  <a:schemeClr val="bg1"/>
                </a:solidFill>
              </a:rPr>
              <a:t>对于下一代</a:t>
            </a:r>
            <a:r>
              <a:rPr lang="en-US" altLang="zh-CN" sz="2800" dirty="0">
                <a:solidFill>
                  <a:schemeClr val="bg1"/>
                </a:solidFill>
              </a:rPr>
              <a:t>MDD</a:t>
            </a:r>
            <a:r>
              <a:rPr lang="zh-CN" altLang="en-US" sz="2800" dirty="0">
                <a:solidFill>
                  <a:schemeClr val="bg1"/>
                </a:solidFill>
              </a:rPr>
              <a:t>产品，在</a:t>
            </a:r>
            <a:r>
              <a:rPr lang="en-US" altLang="zh-CN" sz="2800" dirty="0">
                <a:solidFill>
                  <a:schemeClr val="bg1"/>
                </a:solidFill>
              </a:rPr>
              <a:t>Eclipse</a:t>
            </a:r>
            <a:r>
              <a:rPr lang="zh-CN" altLang="en-US" sz="2800" dirty="0">
                <a:solidFill>
                  <a:schemeClr val="bg1"/>
                </a:solidFill>
              </a:rPr>
              <a:t>之上构建额外的</a:t>
            </a:r>
            <a:r>
              <a:rPr lang="zh-CN" altLang="en-US" sz="2800" dirty="0">
                <a:solidFill>
                  <a:srgbClr val="FF0000"/>
                </a:solidFill>
              </a:rPr>
              <a:t>模型驱动开发功能</a:t>
            </a:r>
            <a:r>
              <a:rPr lang="zh-CN" altLang="en-US" sz="2800" dirty="0">
                <a:solidFill>
                  <a:schemeClr val="bg1"/>
                </a:solidFill>
              </a:rPr>
              <a:t>以形成</a:t>
            </a:r>
            <a:r>
              <a:rPr lang="zh-CN" altLang="en-US" sz="2800" dirty="0">
                <a:solidFill>
                  <a:srgbClr val="FF0000"/>
                </a:solidFill>
              </a:rPr>
              <a:t>更完整的</a:t>
            </a:r>
            <a:r>
              <a:rPr lang="en-US" altLang="zh-CN" sz="2800" dirty="0">
                <a:solidFill>
                  <a:srgbClr val="FF0000"/>
                </a:solidFill>
              </a:rPr>
              <a:t>MDD</a:t>
            </a:r>
            <a:r>
              <a:rPr lang="zh-CN" altLang="en-US" sz="2800" dirty="0">
                <a:solidFill>
                  <a:srgbClr val="FF0000"/>
                </a:solidFill>
              </a:rPr>
              <a:t>工具</a:t>
            </a:r>
            <a:r>
              <a:rPr lang="zh-CN" altLang="en-US" sz="2800" dirty="0">
                <a:solidFill>
                  <a:schemeClr val="bg1"/>
                </a:solidFill>
              </a:rPr>
              <a:t>是很自然的。</a:t>
            </a:r>
            <a:r>
              <a:rPr lang="en-US" altLang="zh-CN" sz="2800" dirty="0">
                <a:solidFill>
                  <a:schemeClr val="bg1"/>
                </a:solidFill>
              </a:rPr>
              <a:t>IBM Rational Software Architect</a:t>
            </a:r>
            <a:r>
              <a:rPr lang="zh-CN" altLang="en-US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IBM Rational Software Modeler</a:t>
            </a:r>
            <a:r>
              <a:rPr lang="zh-CN" altLang="en-US" sz="2800" dirty="0">
                <a:solidFill>
                  <a:schemeClr val="bg1"/>
                </a:solidFill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</a:rPr>
              <a:t>IBM Rational Systems Developer</a:t>
            </a:r>
            <a:r>
              <a:rPr lang="zh-CN" altLang="en-US" sz="2800" dirty="0">
                <a:solidFill>
                  <a:schemeClr val="bg1"/>
                </a:solidFill>
              </a:rPr>
              <a:t>是这些变化的结果，将先前定义的建模、开发和代码分析的筒仓转换为集成的和统一的设计和开发体验。</a:t>
            </a:r>
            <a:r>
              <a:rPr lang="en-US" altLang="zh-CN" sz="2800" dirty="0">
                <a:solidFill>
                  <a:schemeClr val="bg1"/>
                </a:solidFill>
              </a:rPr>
              <a:t>RSA</a:t>
            </a:r>
            <a:r>
              <a:rPr lang="zh-CN" altLang="en-US" sz="2800" dirty="0">
                <a:solidFill>
                  <a:schemeClr val="bg1"/>
                </a:solidFill>
              </a:rPr>
              <a:t>现在与</a:t>
            </a:r>
            <a:r>
              <a:rPr lang="en-US" altLang="zh-CN" sz="2800" dirty="0">
                <a:solidFill>
                  <a:schemeClr val="bg1"/>
                </a:solidFill>
              </a:rPr>
              <a:t>IBM Rational Rhapsody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2008</a:t>
            </a:r>
            <a:r>
              <a:rPr lang="zh-CN" altLang="en-US" sz="2800" dirty="0">
                <a:solidFill>
                  <a:schemeClr val="bg1"/>
                </a:solidFill>
              </a:rPr>
              <a:t>年从</a:t>
            </a:r>
            <a:r>
              <a:rPr lang="en-US" altLang="zh-CN" sz="2800" dirty="0" err="1">
                <a:solidFill>
                  <a:schemeClr val="bg1"/>
                </a:solidFill>
              </a:rPr>
              <a:t>Telelogic</a:t>
            </a:r>
            <a:r>
              <a:rPr lang="zh-CN" altLang="en-US" sz="2800" dirty="0">
                <a:solidFill>
                  <a:schemeClr val="bg1"/>
                </a:solidFill>
              </a:rPr>
              <a:t>收购）和其他几个产品共存，其中提到的两个是</a:t>
            </a:r>
            <a:r>
              <a:rPr lang="en-US" altLang="zh-CN" sz="2800" dirty="0">
                <a:solidFill>
                  <a:schemeClr val="bg1"/>
                </a:solidFill>
              </a:rPr>
              <a:t>Rational</a:t>
            </a:r>
            <a:r>
              <a:rPr lang="zh-CN" altLang="en-US" sz="2800" dirty="0">
                <a:solidFill>
                  <a:schemeClr val="bg1"/>
                </a:solidFill>
              </a:rPr>
              <a:t>中的主要</a:t>
            </a:r>
            <a:r>
              <a:rPr lang="en-US" altLang="zh-CN" sz="2800" dirty="0">
                <a:solidFill>
                  <a:schemeClr val="bg1"/>
                </a:solidFill>
              </a:rPr>
              <a:t>MDD</a:t>
            </a:r>
            <a:r>
              <a:rPr lang="zh-CN" altLang="en-US" sz="2800" dirty="0">
                <a:solidFill>
                  <a:schemeClr val="bg1"/>
                </a:solidFill>
              </a:rPr>
              <a:t>解决方案。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4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8097" y="2494896"/>
            <a:ext cx="4945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RSA</a:t>
            </a:r>
            <a:r>
              <a:rPr lang="zh-CN" altLang="en-US" sz="3200" dirty="0" smtClean="0">
                <a:solidFill>
                  <a:schemeClr val="bg1"/>
                </a:solidFill>
              </a:rPr>
              <a:t>进行</a:t>
            </a:r>
            <a:r>
              <a:rPr lang="en-US" altLang="zh-CN" sz="3200" dirty="0" smtClean="0">
                <a:solidFill>
                  <a:schemeClr val="bg1"/>
                </a:solidFill>
              </a:rPr>
              <a:t>UML</a:t>
            </a:r>
            <a:r>
              <a:rPr lang="zh-CN" altLang="en-US" sz="3200" dirty="0" smtClean="0">
                <a:solidFill>
                  <a:schemeClr val="bg1"/>
                </a:solidFill>
              </a:rPr>
              <a:t>建模演示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8096" y="3077603"/>
            <a:ext cx="516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本段将介绍</a:t>
            </a:r>
            <a:r>
              <a:rPr lang="en-US" altLang="zh-CN" dirty="0" smtClean="0">
                <a:solidFill>
                  <a:schemeClr val="bg1"/>
                </a:solidFill>
              </a:rPr>
              <a:t>RSA</a:t>
            </a:r>
            <a:r>
              <a:rPr lang="zh-CN" altLang="en-US" dirty="0" smtClean="0">
                <a:solidFill>
                  <a:schemeClr val="bg1"/>
                </a:solidFill>
              </a:rPr>
              <a:t>的主界面及建立</a:t>
            </a:r>
            <a:r>
              <a:rPr lang="en-US" altLang="zh-CN" dirty="0" smtClean="0">
                <a:solidFill>
                  <a:schemeClr val="bg1"/>
                </a:solidFill>
              </a:rPr>
              <a:t>UML</a:t>
            </a:r>
            <a:r>
              <a:rPr lang="zh-CN" altLang="en-US" dirty="0" smtClean="0">
                <a:solidFill>
                  <a:schemeClr val="bg1"/>
                </a:solidFill>
              </a:rPr>
              <a:t>模型的过程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9023-47FA-4167-97AF-180970ABCCAB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010400" y="905614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010400" y="1893587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10401" y="1068225"/>
            <a:ext cx="134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8" name="椭圆 7"/>
          <p:cNvSpPr/>
          <p:nvPr/>
        </p:nvSpPr>
        <p:spPr>
          <a:xfrm>
            <a:off x="8350470" y="1318145"/>
            <a:ext cx="162911" cy="1629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20958" y="1259024"/>
            <a:ext cx="1710559" cy="28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0"/>
          <a:stretch/>
        </p:blipFill>
        <p:spPr>
          <a:xfrm>
            <a:off x="0" y="7025641"/>
            <a:ext cx="12192000" cy="387096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0431517" y="1893587"/>
            <a:ext cx="0" cy="4065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74521" y="5958840"/>
            <a:ext cx="85569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74520" y="548640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1558290" y="491871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874520" y="444627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1558290" y="398907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6" idx="0"/>
          </p:cNvCxnSpPr>
          <p:nvPr/>
        </p:nvCxnSpPr>
        <p:spPr>
          <a:xfrm flipV="1">
            <a:off x="1874520" y="337947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1558290" y="2946051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874520" y="2488851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1558290" y="1915446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1640" y="1936267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691640" y="2977163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691639" y="4027512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691638" y="4987774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4</a:t>
            </a:r>
            <a:endParaRPr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573588" y="2055785"/>
            <a:ext cx="593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</a:rPr>
              <a:t>Rational Software </a:t>
            </a:r>
            <a:r>
              <a:rPr lang="en-US" altLang="zh-CN" sz="2800" dirty="0" smtClean="0">
                <a:solidFill>
                  <a:schemeClr val="bg1"/>
                </a:solidFill>
              </a:rPr>
              <a:t>Architect</a:t>
            </a:r>
            <a:r>
              <a:rPr lang="zh-CN" altLang="en-US" sz="2800" dirty="0" smtClean="0">
                <a:solidFill>
                  <a:schemeClr val="bg1"/>
                </a:solidFill>
              </a:rPr>
              <a:t>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73588" y="3077013"/>
            <a:ext cx="648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Rational Software </a:t>
            </a:r>
            <a:r>
              <a:rPr lang="en-US" altLang="zh-CN" sz="2800" dirty="0" smtClean="0">
                <a:solidFill>
                  <a:schemeClr val="bg1"/>
                </a:solidFill>
              </a:rPr>
              <a:t>Architect</a:t>
            </a:r>
            <a:r>
              <a:rPr lang="zh-CN" altLang="en-US" sz="2800" dirty="0" smtClean="0">
                <a:solidFill>
                  <a:schemeClr val="bg1"/>
                </a:solidFill>
              </a:rPr>
              <a:t>及其内置工具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73588" y="4119621"/>
            <a:ext cx="657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Rational Software </a:t>
            </a:r>
            <a:r>
              <a:rPr lang="en-US" altLang="zh-CN" sz="2800" dirty="0" smtClean="0">
                <a:solidFill>
                  <a:schemeClr val="bg1"/>
                </a:solidFill>
              </a:rPr>
              <a:t>Architect</a:t>
            </a:r>
            <a:r>
              <a:rPr lang="zh-CN" altLang="en-US" sz="2800" dirty="0" smtClean="0">
                <a:solidFill>
                  <a:schemeClr val="bg1"/>
                </a:solidFill>
              </a:rPr>
              <a:t>发展历史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73588" y="5017962"/>
            <a:ext cx="561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使用</a:t>
            </a:r>
            <a:r>
              <a:rPr lang="en-US" altLang="zh-CN" sz="2800" dirty="0" smtClean="0">
                <a:solidFill>
                  <a:schemeClr val="bg1"/>
                </a:solidFill>
              </a:rPr>
              <a:t>RSA</a:t>
            </a:r>
            <a:r>
              <a:rPr lang="zh-CN" altLang="en-US" sz="2800" dirty="0" smtClean="0">
                <a:solidFill>
                  <a:schemeClr val="bg1"/>
                </a:solidFill>
              </a:rPr>
              <a:t>进行</a:t>
            </a:r>
            <a:r>
              <a:rPr lang="en-US" altLang="zh-CN" sz="2800" dirty="0" smtClean="0">
                <a:solidFill>
                  <a:schemeClr val="bg1"/>
                </a:solidFill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</a:rPr>
              <a:t>建模演示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9638-2E0D-4648-AD26-A3267070DA87}" type="datetime1">
              <a:rPr lang="zh-CN" altLang="en-US" smtClean="0"/>
              <a:t>2018/10/21</a:t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20" grpId="0" animBg="1"/>
      <p:bldP spid="26" grpId="0" animBg="1"/>
      <p:bldP spid="28" grpId="0" animBg="1"/>
      <p:bldP spid="30" grpId="0" animBg="1"/>
      <p:bldP spid="34" grpId="0"/>
      <p:bldP spid="35" grpId="0"/>
      <p:bldP spid="36" grpId="0"/>
      <p:bldP spid="37" grpId="0"/>
      <p:bldP spid="44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1672857" y="5806440"/>
            <a:ext cx="533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主界面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进入</a:t>
            </a:r>
            <a:r>
              <a:rPr lang="en-US" altLang="zh-CN" sz="3200" dirty="0" smtClean="0">
                <a:solidFill>
                  <a:schemeClr val="bg1"/>
                </a:solidFill>
              </a:rPr>
              <a:t>RSA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57" y="1051560"/>
            <a:ext cx="8846286" cy="475488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4639-3313-41EB-9E3E-F6CA8488309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37622" y="332452"/>
            <a:ext cx="259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主要</a:t>
            </a:r>
            <a:r>
              <a:rPr lang="zh-CN" altLang="en-US" sz="2800" dirty="0" smtClean="0">
                <a:solidFill>
                  <a:schemeClr val="bg1"/>
                </a:solidFill>
              </a:rPr>
              <a:t>功能分区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956973" y="1581295"/>
            <a:ext cx="0" cy="46888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83000" y="4525440"/>
            <a:ext cx="4540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RSA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的项目资源管理器，用以查看工作项目及项目下的文档结构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90478" y="4478157"/>
            <a:ext cx="46466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主要工作区域，可以在上面进行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建模，新建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事物、关系、图。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999746"/>
            <a:ext cx="2922018" cy="34276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78" y="1097280"/>
            <a:ext cx="4284365" cy="300964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11C90-A06B-4C36-B004-E83111164E57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37622" y="332452"/>
            <a:ext cx="259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主要功能分区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956973" y="1581295"/>
            <a:ext cx="0" cy="46888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83000" y="5074797"/>
            <a:ext cx="4540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选用板。选择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的构造块，直接在工作区域上进行创建。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90478" y="4478157"/>
            <a:ext cx="4646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大纲。查看当前项目的组织结构。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5" y="850392"/>
            <a:ext cx="2870470" cy="3911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78" y="1550782"/>
            <a:ext cx="3787468" cy="229381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8A602-924F-471D-B8EC-FC4C9B7588E6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5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032714" y="679703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9994417" y="600454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55955" y="433333"/>
            <a:ext cx="724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以建立软件工程系列课程教学辅助网站为例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84124" y="213872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08100" y="206864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92942" y="216877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选择新建模型项目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721" y="1223892"/>
            <a:ext cx="3520576" cy="469410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4155D-160E-4D0E-BBE3-3535666254B7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072532" y="670558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590668" y="673604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67009" y="433333"/>
            <a:ext cx="442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</a:rPr>
              <a:t>用例图：需求</a:t>
            </a:r>
            <a:r>
              <a:rPr lang="en-US" altLang="zh-CN" sz="2800" dirty="0" smtClean="0">
                <a:solidFill>
                  <a:schemeClr val="bg1"/>
                </a:solidFill>
              </a:rPr>
              <a:t>——</a:t>
            </a:r>
            <a:r>
              <a:rPr lang="zh-CN" altLang="en-US" sz="2800" dirty="0" smtClean="0">
                <a:solidFill>
                  <a:schemeClr val="bg1"/>
                </a:solidFill>
              </a:rPr>
              <a:t>用例包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984124" y="213872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08100" y="206864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92942" y="216877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点击下一步，选择需求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-&gt;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空白用例包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8" y="1223892"/>
            <a:ext cx="3804856" cy="507314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161E2-C9E3-46E5-97FF-EA1497E5684C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6984124" y="213872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08100" y="206864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92942" y="216877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选择模型功能，保持默认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19" y="821841"/>
            <a:ext cx="3865055" cy="515340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21B2-D3E8-43EB-9BDC-CAEAA47BC881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6984124" y="213872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08100" y="206864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92942" y="216877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选择模型功能，保持默认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19" y="821841"/>
            <a:ext cx="3865055" cy="515340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8351B-7040-440B-826A-430671794952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4231593" y="576748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155569" y="569740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340411" y="579753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1836" y="5713640"/>
            <a:ext cx="4137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建立一个样例的用例图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72" y="460290"/>
            <a:ext cx="9097903" cy="489012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F134-2714-44C9-ADF6-C758DA719FE1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1838092" y="688844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9668090" y="65836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103244" y="433333"/>
            <a:ext cx="604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2.</a:t>
            </a:r>
            <a:r>
              <a:rPr lang="zh-CN" altLang="en-US" sz="2800" dirty="0">
                <a:solidFill>
                  <a:schemeClr val="bg1"/>
                </a:solidFill>
              </a:rPr>
              <a:t>类图：创建分析模型</a:t>
            </a:r>
            <a:r>
              <a:rPr lang="en-US" altLang="zh-CN" sz="2800" dirty="0">
                <a:solidFill>
                  <a:schemeClr val="bg1"/>
                </a:solidFill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</a:rPr>
              <a:t>空白分析包</a:t>
            </a:r>
          </a:p>
        </p:txBody>
      </p:sp>
      <p:sp>
        <p:nvSpPr>
          <p:cNvPr id="27" name="椭圆 26"/>
          <p:cNvSpPr/>
          <p:nvPr/>
        </p:nvSpPr>
        <p:spPr>
          <a:xfrm>
            <a:off x="7360952" y="2154962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84928" y="2084884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469770" y="2185014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右击项目资源管理器的模型，点击创建模型。点击下一步，从分析与设计条目中选择空白分析包，点击完成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47" y="942826"/>
            <a:ext cx="5000625" cy="4333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61" y="1466046"/>
            <a:ext cx="3732990" cy="497732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2372-B160-4C6C-8E71-B0EE0FACB570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7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6984124" y="213872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08100" y="206864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92942" y="216877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右击空白分析模型，选择添加图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-&gt;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类图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59650" b="59333"/>
          <a:stretch/>
        </p:blipFill>
        <p:spPr>
          <a:xfrm>
            <a:off x="1241244" y="1885653"/>
            <a:ext cx="4919472" cy="278892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38CA-A6A7-4E00-8B36-78BAA8342E5B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010400" y="905614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010400" y="1893587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10401" y="1068225"/>
            <a:ext cx="134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8" name="椭圆 7"/>
          <p:cNvSpPr/>
          <p:nvPr/>
        </p:nvSpPr>
        <p:spPr>
          <a:xfrm>
            <a:off x="8350470" y="1318145"/>
            <a:ext cx="162911" cy="1629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20958" y="1259024"/>
            <a:ext cx="1710559" cy="28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0"/>
          <a:stretch/>
        </p:blipFill>
        <p:spPr>
          <a:xfrm>
            <a:off x="0" y="7025641"/>
            <a:ext cx="12192000" cy="387096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0431517" y="1893587"/>
            <a:ext cx="0" cy="4065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74521" y="5958840"/>
            <a:ext cx="85569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74520" y="548640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874520" y="444627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874520" y="337947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1558290" y="2946051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874520" y="2488851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1558290" y="1915446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1640" y="1936267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5</a:t>
            </a:r>
            <a:endParaRPr lang="zh-CN" altLang="en-US" sz="2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691640" y="2977163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6</a:t>
            </a:r>
            <a:endParaRPr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573588" y="2055785"/>
            <a:ext cx="4055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总结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73588" y="3077013"/>
            <a:ext cx="54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附录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9638-2E0D-4648-AD26-A3267070DA87}" type="datetime1">
              <a:rPr lang="zh-CN" altLang="en-US" smtClean="0"/>
              <a:t>2018/10/21</a:t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1874520" y="398907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874520" y="501396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874520" y="467106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4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28" grpId="0" animBg="1"/>
      <p:bldP spid="30" grpId="0" animBg="1"/>
      <p:bldP spid="34" grpId="0"/>
      <p:bldP spid="35" grpId="0"/>
      <p:bldP spid="44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创建一个学生类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6" y="1070280"/>
            <a:ext cx="5638355" cy="396077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43A9-39E8-4EF2-999E-C7B73875D52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6911757" y="754515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835733" y="684437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20575" y="784567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52000" y="700672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新增属性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5625" t="24344" r="45700" b="63137"/>
          <a:stretch/>
        </p:blipFill>
        <p:spPr>
          <a:xfrm>
            <a:off x="1689362" y="478424"/>
            <a:ext cx="3563126" cy="1343608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6911757" y="3068499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835733" y="2998421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020575" y="3098551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5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52000" y="3014656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新增</a:t>
            </a:r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150" t="21466" r="41800" b="53067"/>
          <a:stretch/>
        </p:blipFill>
        <p:spPr>
          <a:xfrm>
            <a:off x="1689362" y="2184885"/>
            <a:ext cx="3592904" cy="2054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56" y="4538742"/>
            <a:ext cx="1821338" cy="1912786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0958-CB70-45FB-B95B-230EB7DA5EC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再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创建一个专业类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72" y="2321086"/>
            <a:ext cx="4934399" cy="243379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911F-554C-48F5-89FB-E4C4035BD390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7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增加关联，修改多重性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65" y="2220447"/>
            <a:ext cx="4966640" cy="233919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0C926-A5A8-4FB4-B4FC-E5D0679C4232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689095" y="658352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271130" y="673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46356" y="434854"/>
            <a:ext cx="264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3.</a:t>
            </a:r>
            <a:r>
              <a:rPr lang="zh-CN" altLang="en-US" sz="2800" dirty="0" smtClean="0">
                <a:solidFill>
                  <a:schemeClr val="bg1"/>
                </a:solidFill>
              </a:rPr>
              <a:t>顺序图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360952" y="2154962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84928" y="2084884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469770" y="2185014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24367" y="2084884"/>
            <a:ext cx="3226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右击项目资源管理器的空白分析模型，选择添加图，选择时序图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0800" r="63475" b="53600"/>
          <a:stretch/>
        </p:blipFill>
        <p:spPr>
          <a:xfrm>
            <a:off x="535538" y="976370"/>
            <a:ext cx="5363398" cy="2940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60" y="3173571"/>
            <a:ext cx="5073910" cy="342839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818F-2E61-4147-B001-284D14120FC8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将空白用例包中的教师用例拖入顺序图中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9" y="1472905"/>
            <a:ext cx="5669771" cy="365791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D4C4-B107-4100-B58F-0AB995F554E2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4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1783606" y="542438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707582" y="535430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892424" y="545443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23848" y="5370544"/>
            <a:ext cx="778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选择</a:t>
            </a:r>
            <a:r>
              <a:rPr lang="en-US" altLang="zh-CN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公用中的生命线，在顺序图中创建类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6775" t="8133" r="14650" b="60267"/>
          <a:stretch/>
        </p:blipFill>
        <p:spPr>
          <a:xfrm>
            <a:off x="874956" y="568175"/>
            <a:ext cx="10154740" cy="30815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42825" t="27734" r="41200" b="53466"/>
          <a:stretch/>
        </p:blipFill>
        <p:spPr>
          <a:xfrm>
            <a:off x="5386594" y="3230665"/>
            <a:ext cx="2901515" cy="192072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78E9-B8A5-4A16-B5A9-386BD5E9A9EE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输入分类器名称，增加参与的对象，边界类主界面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44" y="340550"/>
            <a:ext cx="5341702" cy="2322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9" b="24012"/>
          <a:stretch/>
        </p:blipFill>
        <p:spPr>
          <a:xfrm>
            <a:off x="1208444" y="2749239"/>
            <a:ext cx="5543293" cy="364803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3A46-5909-4605-A001-DF17AFF6E66B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4765618" y="5404535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689594" y="5334457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874436" y="5434587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5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05861" y="5350692"/>
            <a:ext cx="322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增加消息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5951" t="10267" r="15474" b="39334"/>
          <a:stretch/>
        </p:blipFill>
        <p:spPr>
          <a:xfrm>
            <a:off x="1021220" y="631800"/>
            <a:ext cx="7141464" cy="3456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47" y="2606647"/>
            <a:ext cx="3144633" cy="24244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E5FD-78CF-4D68-8786-8C21C4A7FF66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在</a:t>
            </a:r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顺序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图图中再增加“新增课程确认对话框”类，并增加消息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9" y="1223892"/>
            <a:ext cx="5981679" cy="406512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1E96-42A6-436C-9E1D-8356CF76A379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1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4502" y="1104284"/>
            <a:ext cx="44774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</a:rPr>
              <a:t>什么是</a:t>
            </a:r>
            <a:r>
              <a:rPr lang="en-US" altLang="zh-CN" sz="6000" dirty="0">
                <a:solidFill>
                  <a:schemeClr val="bg1"/>
                </a:solidFill>
              </a:rPr>
              <a:t>Rational Software Architect </a:t>
            </a:r>
            <a:r>
              <a:rPr lang="zh-CN" altLang="en-US" sz="6000" dirty="0" smtClean="0">
                <a:solidFill>
                  <a:schemeClr val="bg1"/>
                </a:solidFill>
              </a:rPr>
              <a:t>？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7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可见顺序图列表中同步增加了主界面类及新增课程确认对话框类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70" y="1223892"/>
            <a:ext cx="4258674" cy="470969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78C9-9D0E-4AF0-A191-4403BA0902BA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4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222653" y="2632503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146629" y="2562425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331471" y="2662555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8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62896" y="2578660"/>
            <a:ext cx="3226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从已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有分析模型将专业类移过来，并增加消息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0" b="24495"/>
          <a:stretch/>
        </p:blipFill>
        <p:spPr>
          <a:xfrm>
            <a:off x="565933" y="1412580"/>
            <a:ext cx="6468306" cy="371715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869F-1407-4788-B3B3-112EBCCAF04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689095" y="658352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271130" y="673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46356" y="434854"/>
            <a:ext cx="264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4.</a:t>
            </a:r>
            <a:r>
              <a:rPr lang="zh-CN" altLang="en-US" sz="2800" dirty="0" smtClean="0">
                <a:solidFill>
                  <a:schemeClr val="bg1"/>
                </a:solidFill>
              </a:rPr>
              <a:t>组件图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79808" y="4904977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703784" y="4834899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888626" y="4935029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43222" y="4834899"/>
            <a:ext cx="6523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右击项目资源管理器的空白分析模型，选择添加图，选择组件图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6400" r="15625" b="56698"/>
          <a:stretch/>
        </p:blipFill>
        <p:spPr>
          <a:xfrm>
            <a:off x="2495165" y="1425861"/>
            <a:ext cx="7068312" cy="283768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A86F-754F-4727-BF8B-9B9B0DE4EDE8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2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689095" y="658352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271130" y="673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146356" y="434854"/>
            <a:ext cx="264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5.</a:t>
            </a:r>
            <a:r>
              <a:rPr lang="zh-CN" altLang="en-US" sz="2800" dirty="0" smtClean="0">
                <a:solidFill>
                  <a:schemeClr val="bg1"/>
                </a:solidFill>
              </a:rPr>
              <a:t>部署图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231864" y="2236796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155840" y="2166718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340682" y="2266848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95278" y="2166718"/>
            <a:ext cx="41521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右击项目资源管理器的模型，点击创建模型。点击下一步，从分析与设计条目中选择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空白</a:t>
            </a:r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部署</a:t>
            </a:r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包</a:t>
            </a:r>
            <a:r>
              <a:rPr lang="zh-CN" altLang="en-US" sz="28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，点击完成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31" y="1174029"/>
            <a:ext cx="3686403" cy="5294376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D8E7-0880-4266-8C94-299B7245AD5E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7" name="椭圆 26"/>
          <p:cNvSpPr/>
          <p:nvPr/>
        </p:nvSpPr>
        <p:spPr>
          <a:xfrm>
            <a:off x="7654831" y="2483684"/>
            <a:ext cx="583324" cy="583324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578807" y="2413606"/>
            <a:ext cx="739439" cy="73943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763649" y="2513736"/>
            <a:ext cx="126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18245" y="2413606"/>
            <a:ext cx="289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创建设备与结点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9" y="1352253"/>
            <a:ext cx="5714586" cy="401432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ABEF-411E-4D58-B974-32B8428DA96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2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5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8097" y="2494896"/>
            <a:ext cx="494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小结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9023-47FA-4167-97AF-180970ABCCAB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2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613111" y="317212"/>
            <a:ext cx="1345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小结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00E0791-1B51-4012-9508-319EB6044BC8}"/>
              </a:ext>
            </a:extLst>
          </p:cNvPr>
          <p:cNvSpPr txBox="1"/>
          <p:nvPr/>
        </p:nvSpPr>
        <p:spPr>
          <a:xfrm>
            <a:off x="1280160" y="1194375"/>
            <a:ext cx="9857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</a:rPr>
              <a:t>	RSA</a:t>
            </a:r>
            <a:r>
              <a:rPr lang="zh-CN" altLang="en-US" sz="2800" dirty="0" smtClean="0">
                <a:solidFill>
                  <a:schemeClr val="bg1"/>
                </a:solidFill>
              </a:rPr>
              <a:t>能直接</a:t>
            </a:r>
            <a:r>
              <a:rPr lang="zh-CN" altLang="en-US" sz="2800" dirty="0" smtClean="0">
                <a:solidFill>
                  <a:srgbClr val="FF0000"/>
                </a:solidFill>
              </a:rPr>
              <a:t>将类图转换为</a:t>
            </a:r>
            <a:r>
              <a:rPr lang="en-US" altLang="zh-CN" sz="2800" dirty="0" smtClean="0">
                <a:solidFill>
                  <a:srgbClr val="FF0000"/>
                </a:solidFill>
              </a:rPr>
              <a:t>Java</a:t>
            </a:r>
            <a:r>
              <a:rPr lang="zh-CN" altLang="en-US" sz="2800" dirty="0" smtClean="0">
                <a:solidFill>
                  <a:srgbClr val="FF0000"/>
                </a:solidFill>
              </a:rPr>
              <a:t>代码</a:t>
            </a:r>
            <a:r>
              <a:rPr lang="zh-CN" altLang="en-US" sz="2800" dirty="0" smtClean="0">
                <a:solidFill>
                  <a:schemeClr val="bg1"/>
                </a:solidFill>
              </a:rPr>
              <a:t>，也能</a:t>
            </a:r>
            <a:r>
              <a:rPr lang="zh-CN" altLang="en-US" sz="2800" dirty="0" smtClean="0">
                <a:solidFill>
                  <a:srgbClr val="FF0000"/>
                </a:solidFill>
              </a:rPr>
              <a:t>从</a:t>
            </a:r>
            <a:r>
              <a:rPr lang="en-US" altLang="zh-CN" sz="2800" dirty="0" smtClean="0">
                <a:solidFill>
                  <a:srgbClr val="FF0000"/>
                </a:solidFill>
              </a:rPr>
              <a:t>Java</a:t>
            </a:r>
            <a:r>
              <a:rPr lang="zh-CN" altLang="en-US" sz="2800" dirty="0" smtClean="0">
                <a:solidFill>
                  <a:srgbClr val="FF0000"/>
                </a:solidFill>
              </a:rPr>
              <a:t>代码转化为类图</a:t>
            </a:r>
            <a:r>
              <a:rPr lang="zh-CN" altLang="en-US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	Rational Software Architect </a:t>
            </a:r>
            <a:r>
              <a:rPr lang="zh-CN" altLang="en-US" sz="2800" dirty="0">
                <a:solidFill>
                  <a:schemeClr val="bg1"/>
                </a:solidFill>
              </a:rPr>
              <a:t>是一个基于 </a:t>
            </a:r>
            <a:r>
              <a:rPr lang="en-US" altLang="zh-CN" sz="2800" dirty="0">
                <a:solidFill>
                  <a:schemeClr val="bg1"/>
                </a:solidFill>
              </a:rPr>
              <a:t>Eclipse </a:t>
            </a:r>
            <a:r>
              <a:rPr lang="zh-CN" altLang="en-US" sz="2800" dirty="0">
                <a:solidFill>
                  <a:schemeClr val="bg1"/>
                </a:solidFill>
              </a:rPr>
              <a:t>的工具，它支持开发者和架构师获得 </a:t>
            </a:r>
            <a:r>
              <a:rPr lang="en-US" altLang="zh-CN" sz="2800" dirty="0">
                <a:solidFill>
                  <a:schemeClr val="bg1"/>
                </a:solidFill>
              </a:rPr>
              <a:t>Eclipse </a:t>
            </a:r>
            <a:r>
              <a:rPr lang="zh-CN" altLang="en-US" sz="2800" dirty="0">
                <a:solidFill>
                  <a:schemeClr val="bg1"/>
                </a:solidFill>
              </a:rPr>
              <a:t>平台可用性功能。 然而，</a:t>
            </a:r>
            <a:r>
              <a:rPr lang="en-US" altLang="zh-CN" sz="2800" dirty="0">
                <a:solidFill>
                  <a:schemeClr val="bg1"/>
                </a:solidFill>
              </a:rPr>
              <a:t>Rational Software Architect </a:t>
            </a:r>
            <a:r>
              <a:rPr lang="zh-CN" altLang="en-US" sz="2800" dirty="0">
                <a:solidFill>
                  <a:schemeClr val="bg1"/>
                </a:solidFill>
              </a:rPr>
              <a:t>超越了一个典型集成开发环境的功能 </a:t>
            </a:r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>
                <a:solidFill>
                  <a:schemeClr val="bg1"/>
                </a:solidFill>
              </a:rPr>
              <a:t>它提供了丰富的建模、架构设计和挖掘的能力</a:t>
            </a:r>
            <a:r>
              <a:rPr lang="zh-CN" altLang="en-US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-785813" y="-1779588"/>
            <a:ext cx="10939463" cy="7556501"/>
            <a:chOff x="-785813" y="-1779588"/>
            <a:chExt cx="10939463" cy="7556501"/>
          </a:xfrm>
        </p:grpSpPr>
        <p:sp>
          <p:nvSpPr>
            <p:cNvPr id="7" name="任意多边形 3"/>
            <p:cNvSpPr>
              <a:spLocks noChangeArrowheads="1"/>
            </p:cNvSpPr>
            <p:nvPr/>
          </p:nvSpPr>
          <p:spPr bwMode="auto">
            <a:xfrm rot="-892780">
              <a:off x="-785813" y="-1779588"/>
              <a:ext cx="10939463" cy="7556501"/>
            </a:xfrm>
            <a:custGeom>
              <a:avLst/>
              <a:gdLst>
                <a:gd name="T0" fmla="*/ 2147483646 w 3243492"/>
                <a:gd name="T1" fmla="*/ 0 h 2240066"/>
                <a:gd name="T2" fmla="*/ 2147483646 w 3243492"/>
                <a:gd name="T3" fmla="*/ 2147483646 h 2240066"/>
                <a:gd name="T4" fmla="*/ 2147483646 w 3243492"/>
                <a:gd name="T5" fmla="*/ 2147483646 h 2240066"/>
                <a:gd name="T6" fmla="*/ 2147483646 w 3243492"/>
                <a:gd name="T7" fmla="*/ 2147483646 h 2240066"/>
                <a:gd name="T8" fmla="*/ 2147483646 w 3243492"/>
                <a:gd name="T9" fmla="*/ 2147483646 h 2240066"/>
                <a:gd name="T10" fmla="*/ 0 w 3243492"/>
                <a:gd name="T11" fmla="*/ 214748364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lnTo>
                    <a:pt x="32434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文本框 1"/>
            <p:cNvSpPr txBox="1">
              <a:spLocks noChangeArrowheads="1"/>
            </p:cNvSpPr>
            <p:nvPr/>
          </p:nvSpPr>
          <p:spPr bwMode="auto">
            <a:xfrm rot="20718021">
              <a:off x="675004" y="1959542"/>
              <a:ext cx="9297632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问题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4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：请问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Rational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Software Architect 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现在属于哪家公司？</a:t>
              </a:r>
              <a:endPara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99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6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8097" y="2494896"/>
            <a:ext cx="494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附录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9023-47FA-4167-97AF-180970ABCCAB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ABEF-411E-4D58-B974-32B8428DA96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91840" y="13522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参考文献：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94097" y="1885653"/>
            <a:ext cx="7431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[1</a:t>
            </a:r>
            <a:r>
              <a:rPr lang="en-US" altLang="zh-CN" dirty="0">
                <a:solidFill>
                  <a:schemeClr val="bg1"/>
                </a:solidFill>
              </a:rPr>
              <a:t>] Rational Software Architect[DB/OL]. 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en.m.wikipedia.org/wiki/Rational_Software_Architect,2018/10/20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[2]</a:t>
            </a:r>
            <a:r>
              <a:rPr lang="zh-CN" altLang="en-US" dirty="0">
                <a:solidFill>
                  <a:schemeClr val="bg1"/>
                </a:solidFill>
              </a:rPr>
              <a:t>介绍 </a:t>
            </a:r>
            <a:r>
              <a:rPr lang="en-US" altLang="zh-CN" dirty="0">
                <a:solidFill>
                  <a:schemeClr val="bg1"/>
                </a:solidFill>
              </a:rPr>
              <a:t>IBM Rational Software </a:t>
            </a:r>
            <a:r>
              <a:rPr lang="en-US" altLang="zh-CN" dirty="0" smtClean="0">
                <a:solidFill>
                  <a:schemeClr val="bg1"/>
                </a:solidFill>
              </a:rPr>
              <a:t>Architect[EB/OL].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https://www.ibm.com/developerworks/cn/rational/kunal</a:t>
            </a:r>
            <a:r>
              <a:rPr lang="en-US" altLang="zh-CN" dirty="0" smtClean="0">
                <a:solidFill>
                  <a:schemeClr val="bg1"/>
                </a:solidFill>
              </a:rPr>
              <a:t>/,2018/10/20.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ABEF-411E-4D58-B974-32B8428DA96F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2337996" y="1698970"/>
            <a:ext cx="8418512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工作分工：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沈启航</a:t>
            </a:r>
            <a:r>
              <a:rPr lang="en-US" altLang="zh-CN" sz="2000" dirty="0">
                <a:solidFill>
                  <a:schemeClr val="bg1"/>
                </a:solidFill>
              </a:rPr>
              <a:t>——PPT</a:t>
            </a:r>
            <a:r>
              <a:rPr lang="zh-CN" altLang="en-US" sz="2000" dirty="0">
                <a:solidFill>
                  <a:schemeClr val="bg1"/>
                </a:solidFill>
              </a:rPr>
              <a:t>编写，</a:t>
            </a:r>
            <a:r>
              <a:rPr lang="en-US" altLang="zh-CN" sz="2000" dirty="0">
                <a:solidFill>
                  <a:schemeClr val="bg1"/>
                </a:solidFill>
              </a:rPr>
              <a:t>PPT</a:t>
            </a:r>
            <a:r>
              <a:rPr lang="zh-CN" altLang="en-US" sz="2000" dirty="0" smtClean="0">
                <a:solidFill>
                  <a:schemeClr val="bg1"/>
                </a:solidFill>
              </a:rPr>
              <a:t>整合；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叶柏成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</a:rPr>
              <a:t>资料收集；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杨以恒</a:t>
            </a:r>
            <a:r>
              <a:rPr lang="en-US" altLang="zh-CN" sz="2000" dirty="0">
                <a:solidFill>
                  <a:schemeClr val="bg1"/>
                </a:solidFill>
              </a:rPr>
              <a:t>——PPT</a:t>
            </a:r>
            <a:r>
              <a:rPr lang="zh-CN" altLang="en-US" sz="2000" dirty="0" smtClean="0">
                <a:solidFill>
                  <a:schemeClr val="bg1"/>
                </a:solidFill>
              </a:rPr>
              <a:t>编写；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徐哲远</a:t>
            </a:r>
            <a:r>
              <a:rPr lang="en-US" altLang="zh-CN" sz="2000" dirty="0">
                <a:solidFill>
                  <a:schemeClr val="bg1"/>
                </a:solidFill>
              </a:rPr>
              <a:t>——PPT</a:t>
            </a:r>
            <a:r>
              <a:rPr lang="zh-CN" altLang="en-US" sz="2000" dirty="0">
                <a:solidFill>
                  <a:schemeClr val="bg1"/>
                </a:solidFill>
              </a:rPr>
              <a:t>编写；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骆佳俊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</a:rPr>
              <a:t>资料收集；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绩效（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分制）：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沈启航 </a:t>
            </a:r>
            <a:r>
              <a:rPr lang="en-US" altLang="zh-CN" sz="2000" dirty="0" smtClean="0">
                <a:solidFill>
                  <a:schemeClr val="bg1"/>
                </a:solidFill>
              </a:rPr>
              <a:t>9.2 </a:t>
            </a:r>
            <a:r>
              <a:rPr lang="zh-CN" altLang="en-US" sz="2000" dirty="0">
                <a:solidFill>
                  <a:schemeClr val="bg1"/>
                </a:solidFill>
              </a:rPr>
              <a:t>叶柏</a:t>
            </a:r>
            <a:r>
              <a:rPr lang="zh-CN" altLang="en-US" sz="2000" dirty="0" smtClean="0">
                <a:solidFill>
                  <a:schemeClr val="bg1"/>
                </a:solidFill>
              </a:rPr>
              <a:t>成</a:t>
            </a:r>
            <a:r>
              <a:rPr lang="en-US" altLang="zh-CN" sz="2000" dirty="0" smtClean="0">
                <a:solidFill>
                  <a:schemeClr val="bg1"/>
                </a:solidFill>
              </a:rPr>
              <a:t>8.7 </a:t>
            </a:r>
            <a:r>
              <a:rPr lang="zh-CN" altLang="en-US" sz="2000" dirty="0">
                <a:solidFill>
                  <a:schemeClr val="bg1"/>
                </a:solidFill>
              </a:rPr>
              <a:t>杨以</a:t>
            </a:r>
            <a:r>
              <a:rPr lang="zh-CN" altLang="en-US" sz="2000" dirty="0" smtClean="0">
                <a:solidFill>
                  <a:schemeClr val="bg1"/>
                </a:solidFill>
              </a:rPr>
              <a:t>恒</a:t>
            </a:r>
            <a:r>
              <a:rPr lang="en-US" altLang="zh-CN" sz="2000" dirty="0" smtClean="0">
                <a:solidFill>
                  <a:schemeClr val="bg1"/>
                </a:solidFill>
              </a:rPr>
              <a:t>9.0 </a:t>
            </a:r>
            <a:r>
              <a:rPr lang="zh-CN" altLang="en-US" sz="2000" dirty="0">
                <a:solidFill>
                  <a:schemeClr val="bg1"/>
                </a:solidFill>
              </a:rPr>
              <a:t>徐哲</a:t>
            </a:r>
            <a:r>
              <a:rPr lang="zh-CN" altLang="en-US" sz="2000" dirty="0" smtClean="0">
                <a:solidFill>
                  <a:schemeClr val="bg1"/>
                </a:solidFill>
              </a:rPr>
              <a:t>远</a:t>
            </a:r>
            <a:r>
              <a:rPr lang="en-US" altLang="zh-CN" sz="2000" dirty="0" smtClean="0">
                <a:solidFill>
                  <a:schemeClr val="bg1"/>
                </a:solidFill>
              </a:rPr>
              <a:t>8.9 </a:t>
            </a:r>
            <a:r>
              <a:rPr lang="zh-CN" altLang="en-US" sz="2000" dirty="0">
                <a:solidFill>
                  <a:schemeClr val="bg1"/>
                </a:solidFill>
              </a:rPr>
              <a:t>骆佳俊</a:t>
            </a:r>
            <a:r>
              <a:rPr lang="en-US" altLang="zh-CN" sz="2000" dirty="0" smtClean="0">
                <a:solidFill>
                  <a:schemeClr val="bg1"/>
                </a:solidFill>
              </a:rPr>
              <a:t>8.8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6542463" y="1453122"/>
            <a:ext cx="5369169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Rational Software Architect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是一个使用统一建模语言（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）来设计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C++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和</a:t>
            </a:r>
            <a:r>
              <a:rPr lang="en-US" altLang="zh-CN" sz="2800" dirty="0" err="1" smtClean="0">
                <a:solidFill>
                  <a:schemeClr val="bg1"/>
                </a:solidFill>
                <a:cs typeface="Aldhabi" panose="01000000000000000000" pitchFamily="2" charset="-78"/>
              </a:rPr>
              <a:t>JavaEE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（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JEE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）应用程序和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Web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服务的体系结构的</a:t>
            </a:r>
            <a:r>
              <a:rPr lang="zh-CN" altLang="en-US" sz="2800" dirty="0" smtClean="0">
                <a:solidFill>
                  <a:srgbClr val="FF0000"/>
                </a:solidFill>
                <a:cs typeface="Aldhabi" panose="01000000000000000000" pitchFamily="2" charset="-78"/>
              </a:rPr>
              <a:t>建模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和</a:t>
            </a:r>
            <a:r>
              <a:rPr lang="zh-CN" altLang="en-US" sz="2800" dirty="0" smtClean="0">
                <a:solidFill>
                  <a:srgbClr val="FF0000"/>
                </a:solidFill>
                <a:cs typeface="Aldhabi" panose="01000000000000000000" pitchFamily="2" charset="-78"/>
              </a:rPr>
              <a:t>开发环境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。</a:t>
            </a:r>
            <a:r>
              <a:rPr lang="zh-CN" altLang="en-US" sz="2800" dirty="0" smtClean="0">
                <a:solidFill>
                  <a:schemeClr val="bg1"/>
                </a:solidFill>
              </a:rPr>
              <a:t>是</a:t>
            </a:r>
            <a:r>
              <a:rPr lang="en-US" altLang="zh-CN" sz="2800" dirty="0" smtClean="0">
                <a:solidFill>
                  <a:schemeClr val="bg1"/>
                </a:solidFill>
              </a:rPr>
              <a:t>IBM</a:t>
            </a:r>
            <a:r>
              <a:rPr lang="zh-CN" altLang="en-US" sz="2800" dirty="0" smtClean="0">
                <a:solidFill>
                  <a:schemeClr val="bg1"/>
                </a:solidFill>
              </a:rPr>
              <a:t>在</a:t>
            </a:r>
            <a:r>
              <a:rPr lang="en-US" altLang="zh-CN" sz="2800" dirty="0" smtClean="0">
                <a:solidFill>
                  <a:schemeClr val="bg1"/>
                </a:solidFill>
              </a:rPr>
              <a:t>2003</a:t>
            </a:r>
            <a:r>
              <a:rPr lang="zh-CN" altLang="en-US" sz="2800" dirty="0" smtClean="0">
                <a:solidFill>
                  <a:schemeClr val="bg1"/>
                </a:solidFill>
              </a:rPr>
              <a:t>年二月并购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</a:t>
            </a:r>
            <a:r>
              <a:rPr lang="zh-CN" altLang="en-US" sz="2800" dirty="0" smtClean="0">
                <a:solidFill>
                  <a:schemeClr val="bg1"/>
                </a:solidFill>
              </a:rPr>
              <a:t>以来，首次发布的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</a:t>
            </a:r>
            <a:r>
              <a:rPr lang="zh-CN" altLang="en-US" sz="2800" dirty="0" smtClean="0">
                <a:solidFill>
                  <a:schemeClr val="bg1"/>
                </a:solidFill>
              </a:rPr>
              <a:t>产品。改进过的软件开发平台在集成和易用性上达到一个新的层次，这将会让使用</a:t>
            </a:r>
            <a:r>
              <a:rPr lang="en-US" altLang="zh-CN" sz="2800" dirty="0" smtClean="0">
                <a:solidFill>
                  <a:schemeClr val="bg1"/>
                </a:solidFill>
              </a:rPr>
              <a:t>IBM</a:t>
            </a:r>
            <a:r>
              <a:rPr lang="zh-CN" altLang="en-US" sz="2800" dirty="0" smtClean="0">
                <a:solidFill>
                  <a:schemeClr val="bg1"/>
                </a:solidFill>
              </a:rPr>
              <a:t>产品工作的开发者感到满意。</a:t>
            </a:r>
            <a:endParaRPr lang="zh-CN" altLang="en-US" sz="2800" dirty="0">
              <a:solidFill>
                <a:schemeClr val="bg1"/>
              </a:solidFill>
              <a:cs typeface="Aldhabi" panose="01000000000000000000" pitchFamily="2" charset="-78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243129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什么是</a:t>
            </a:r>
            <a:r>
              <a:rPr lang="en-US" altLang="zh-CN" sz="3200" dirty="0" smtClean="0">
                <a:solidFill>
                  <a:schemeClr val="bg1"/>
                </a:solidFill>
              </a:rPr>
              <a:t>RSA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1346" t="17949" r="26154" b="11795"/>
          <a:stretch>
            <a:fillRect/>
          </a:stretch>
        </p:blipFill>
        <p:spPr bwMode="auto">
          <a:xfrm>
            <a:off x="410307" y="1406771"/>
            <a:ext cx="5908431" cy="444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12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5538619" y="3798968"/>
            <a:ext cx="5490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lang="zh-CN" altLang="en-US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982386">
            <a:off x="4219338" y="3700493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 smtClean="0"/>
              <a:t>演讲到此结束</a:t>
            </a:r>
            <a:endParaRPr lang="zh-CN" altLang="en-US" sz="32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4F942-DEED-4D8F-BEF6-055E2DC507A0}" type="datetime1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478621" y="5573138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sym typeface="宋体" panose="02010600030101010101" pitchFamily="2" charset="-122"/>
              </a:rPr>
              <a:t>PRD2018-G03</a:t>
            </a:r>
            <a:endParaRPr lang="zh-CN" altLang="en-US" sz="2000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7274617" y="3213950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6518031" y="1408922"/>
            <a:ext cx="5369169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Rational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软件架构师是建立在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Eclipse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开源软件框架之上的，它包括以架构代码分析、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C++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和模型驱动开发（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MDD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）为核心的能力，其中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UML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用于创建应用程序和</a:t>
            </a:r>
            <a:r>
              <a:rPr lang="en-US" altLang="zh-CN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Web</a:t>
            </a:r>
            <a:r>
              <a:rPr lang="zh-CN" altLang="en-US" sz="2800" dirty="0" smtClean="0">
                <a:solidFill>
                  <a:schemeClr val="bg1"/>
                </a:solidFill>
                <a:cs typeface="Aldhabi" panose="01000000000000000000" pitchFamily="2" charset="-78"/>
              </a:rPr>
              <a:t>服务。</a:t>
            </a:r>
            <a:endParaRPr lang="en-US" altLang="zh-CN" sz="2800" dirty="0" smtClean="0">
              <a:solidFill>
                <a:schemeClr val="bg1"/>
              </a:solidFill>
              <a:cs typeface="Aldhabi" panose="01000000000000000000" pitchFamily="2" charset="-78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243129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什么是</a:t>
            </a:r>
            <a:r>
              <a:rPr lang="en-US" altLang="zh-CN" sz="3200" dirty="0" smtClean="0">
                <a:solidFill>
                  <a:schemeClr val="bg1"/>
                </a:solidFill>
              </a:rPr>
              <a:t>RSA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1346" t="17949" r="26154" b="11795"/>
          <a:stretch>
            <a:fillRect/>
          </a:stretch>
        </p:blipFill>
        <p:spPr bwMode="auto">
          <a:xfrm>
            <a:off x="410307" y="1406771"/>
            <a:ext cx="5908431" cy="444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539916" y="4627658"/>
            <a:ext cx="54645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rgbClr val="FF0000"/>
                </a:solidFill>
              </a:rPr>
              <a:t>软件开发平台包含了好几个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IBM Rational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产品</a:t>
            </a:r>
            <a:endParaRPr lang="zh-CN" altLang="en-US" sz="2800" b="1" dirty="0" smtClean="0">
              <a:solidFill>
                <a:srgbClr val="FF0000"/>
              </a:solidFill>
              <a:cs typeface="Aldhabi" panose="01000000000000000000" pitchFamily="2" charset="-78"/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-785813" y="-1779588"/>
            <a:ext cx="10939463" cy="7556501"/>
            <a:chOff x="-785813" y="-1779588"/>
            <a:chExt cx="10939463" cy="7556501"/>
          </a:xfrm>
        </p:grpSpPr>
        <p:sp>
          <p:nvSpPr>
            <p:cNvPr id="11" name="任意多边形 3"/>
            <p:cNvSpPr>
              <a:spLocks noChangeArrowheads="1"/>
            </p:cNvSpPr>
            <p:nvPr/>
          </p:nvSpPr>
          <p:spPr bwMode="auto">
            <a:xfrm rot="-892780">
              <a:off x="-785813" y="-1779588"/>
              <a:ext cx="10939463" cy="7556501"/>
            </a:xfrm>
            <a:custGeom>
              <a:avLst/>
              <a:gdLst>
                <a:gd name="T0" fmla="*/ 2147483646 w 3243492"/>
                <a:gd name="T1" fmla="*/ 0 h 2240066"/>
                <a:gd name="T2" fmla="*/ 2147483646 w 3243492"/>
                <a:gd name="T3" fmla="*/ 2147483646 h 2240066"/>
                <a:gd name="T4" fmla="*/ 2147483646 w 3243492"/>
                <a:gd name="T5" fmla="*/ 2147483646 h 2240066"/>
                <a:gd name="T6" fmla="*/ 2147483646 w 3243492"/>
                <a:gd name="T7" fmla="*/ 2147483646 h 2240066"/>
                <a:gd name="T8" fmla="*/ 2147483646 w 3243492"/>
                <a:gd name="T9" fmla="*/ 2147483646 h 2240066"/>
                <a:gd name="T10" fmla="*/ 0 w 3243492"/>
                <a:gd name="T11" fmla="*/ 214748364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lnTo>
                    <a:pt x="32434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文本框 1"/>
            <p:cNvSpPr txBox="1">
              <a:spLocks noChangeArrowheads="1"/>
            </p:cNvSpPr>
            <p:nvPr/>
          </p:nvSpPr>
          <p:spPr bwMode="auto">
            <a:xfrm rot="20718021">
              <a:off x="675004" y="1959542"/>
              <a:ext cx="9297632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 b="1" dirty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问题</a:t>
              </a:r>
              <a:r>
                <a:rPr lang="en-US" altLang="zh-CN" sz="4000" b="1" dirty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1</a:t>
              </a:r>
              <a:r>
                <a:rPr lang="zh-CN" altLang="en-US" sz="4000" b="1" dirty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：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请问最早的面向对象</a:t>
              </a:r>
              <a:r>
                <a:rPr lang="zh-CN" altLang="en-US" sz="4000" b="1" dirty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方法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的编程语言是什么？</a:t>
              </a:r>
              <a:endPara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789129" y="1822032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3766" tIns="587064" rIns="583766" bIns="587064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/>
          </a:p>
        </p:txBody>
      </p:sp>
      <p:sp>
        <p:nvSpPr>
          <p:cNvPr id="12" name="任意多边形 11"/>
          <p:cNvSpPr/>
          <p:nvPr/>
        </p:nvSpPr>
        <p:spPr>
          <a:xfrm>
            <a:off x="1208444" y="0"/>
            <a:ext cx="1885653" cy="188565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任意多边形 15"/>
          <p:cNvSpPr/>
          <p:nvPr/>
        </p:nvSpPr>
        <p:spPr>
          <a:xfrm>
            <a:off x="-609655" y="315878"/>
            <a:ext cx="1036375" cy="1036375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7" name="任意多边形 16"/>
          <p:cNvSpPr/>
          <p:nvPr/>
        </p:nvSpPr>
        <p:spPr>
          <a:xfrm>
            <a:off x="613446" y="122389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8" name="任意多边形 17"/>
          <p:cNvSpPr/>
          <p:nvPr/>
        </p:nvSpPr>
        <p:spPr>
          <a:xfrm>
            <a:off x="-133938" y="4088232"/>
            <a:ext cx="942826" cy="942826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9" name="任意多边形 18"/>
          <p:cNvSpPr/>
          <p:nvPr/>
        </p:nvSpPr>
        <p:spPr>
          <a:xfrm>
            <a:off x="277813" y="5762772"/>
            <a:ext cx="705633" cy="705633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337" tIns="746337" rIns="746338" bIns="746338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4578" y="1218609"/>
            <a:ext cx="94808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因为 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Software Architect </a:t>
            </a:r>
            <a:r>
              <a:rPr lang="zh-CN" altLang="en-US" sz="2800" dirty="0" smtClean="0">
                <a:solidFill>
                  <a:schemeClr val="bg1"/>
                </a:solidFill>
              </a:rPr>
              <a:t>是在 </a:t>
            </a:r>
            <a:r>
              <a:rPr lang="en-US" altLang="zh-CN" sz="2800" dirty="0" smtClean="0">
                <a:solidFill>
                  <a:schemeClr val="bg1"/>
                </a:solidFill>
              </a:rPr>
              <a:t>Eclipse </a:t>
            </a:r>
            <a:r>
              <a:rPr lang="zh-CN" altLang="en-US" sz="2800" dirty="0" smtClean="0">
                <a:solidFill>
                  <a:schemeClr val="bg1"/>
                </a:solidFill>
              </a:rPr>
              <a:t>基础上建造的，你可以将 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Software Architect </a:t>
            </a:r>
            <a:r>
              <a:rPr lang="zh-CN" altLang="en-US" sz="2800" dirty="0" smtClean="0">
                <a:solidFill>
                  <a:schemeClr val="bg1"/>
                </a:solidFill>
              </a:rPr>
              <a:t>用于</a:t>
            </a:r>
            <a:r>
              <a:rPr lang="en-US" altLang="zh-CN" sz="2800" dirty="0" smtClean="0">
                <a:solidFill>
                  <a:schemeClr val="bg1"/>
                </a:solidFill>
              </a:rPr>
              <a:t>Java 2 </a:t>
            </a:r>
            <a:r>
              <a:rPr lang="zh-CN" altLang="en-US" sz="2800" dirty="0" smtClean="0">
                <a:solidFill>
                  <a:schemeClr val="bg1"/>
                </a:solidFill>
              </a:rPr>
              <a:t>平台，企业版 </a:t>
            </a:r>
            <a:r>
              <a:rPr lang="en-US" altLang="zh-CN" sz="2800" dirty="0" smtClean="0">
                <a:solidFill>
                  <a:schemeClr val="bg1"/>
                </a:solidFill>
              </a:rPr>
              <a:t>(J2EE </a:t>
            </a:r>
            <a:r>
              <a:rPr lang="zh-CN" altLang="en-US" sz="2800" dirty="0" smtClean="0">
                <a:solidFill>
                  <a:schemeClr val="bg1"/>
                </a:solidFill>
              </a:rPr>
              <a:t>平台</a:t>
            </a:r>
            <a:r>
              <a:rPr lang="en-US" altLang="zh-CN" sz="2800" dirty="0" smtClean="0">
                <a:solidFill>
                  <a:schemeClr val="bg1"/>
                </a:solidFill>
              </a:rPr>
              <a:t>) </a:t>
            </a:r>
            <a:r>
              <a:rPr lang="zh-CN" altLang="en-US" sz="2800" dirty="0" smtClean="0">
                <a:solidFill>
                  <a:schemeClr val="bg1"/>
                </a:solidFill>
              </a:rPr>
              <a:t>技术。 除此之外</a:t>
            </a:r>
            <a:r>
              <a:rPr lang="en-US" altLang="zh-CN" sz="2800" dirty="0" smtClean="0">
                <a:solidFill>
                  <a:schemeClr val="bg1"/>
                </a:solidFill>
              </a:rPr>
              <a:t>,</a:t>
            </a:r>
            <a:r>
              <a:rPr lang="zh-CN" altLang="en-US" sz="2800" dirty="0" smtClean="0">
                <a:solidFill>
                  <a:schemeClr val="bg1"/>
                </a:solidFill>
              </a:rPr>
              <a:t>使用</a:t>
            </a:r>
            <a:r>
              <a:rPr lang="zh-CN" altLang="en-US" sz="2800" dirty="0" smtClean="0">
                <a:solidFill>
                  <a:srgbClr val="FF0000"/>
                </a:solidFill>
              </a:rPr>
              <a:t>代码生成功能</a:t>
            </a:r>
            <a:r>
              <a:rPr lang="zh-CN" altLang="en-US" sz="2800" dirty="0" smtClean="0">
                <a:solidFill>
                  <a:schemeClr val="bg1"/>
                </a:solidFill>
              </a:rPr>
              <a:t>，这是 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Software Architect </a:t>
            </a:r>
            <a:r>
              <a:rPr lang="zh-CN" altLang="en-US" sz="2800" dirty="0" smtClean="0">
                <a:solidFill>
                  <a:schemeClr val="bg1"/>
                </a:solidFill>
              </a:rPr>
              <a:t>的一部分</a:t>
            </a:r>
            <a:r>
              <a:rPr lang="en-US" altLang="zh-CN" sz="2800" dirty="0" smtClean="0">
                <a:solidFill>
                  <a:schemeClr val="bg1"/>
                </a:solidFill>
              </a:rPr>
              <a:t>,</a:t>
            </a:r>
            <a:r>
              <a:rPr lang="zh-CN" altLang="en-US" sz="2800" dirty="0" smtClean="0">
                <a:solidFill>
                  <a:schemeClr val="bg1"/>
                </a:solidFill>
              </a:rPr>
              <a:t>你可以把设计和画在建模视图中</a:t>
            </a:r>
            <a:r>
              <a:rPr lang="zh-CN" altLang="en-US" sz="2800" dirty="0" smtClean="0">
                <a:solidFill>
                  <a:srgbClr val="FF0000"/>
                </a:solidFill>
              </a:rPr>
              <a:t>的 </a:t>
            </a:r>
            <a:r>
              <a:rPr lang="en-US" altLang="zh-CN" sz="2800" dirty="0" smtClean="0">
                <a:solidFill>
                  <a:srgbClr val="FF0000"/>
                </a:solidFill>
              </a:rPr>
              <a:t>UML </a:t>
            </a:r>
            <a:r>
              <a:rPr lang="zh-CN" altLang="en-US" sz="2800" dirty="0" smtClean="0">
                <a:solidFill>
                  <a:srgbClr val="FF0000"/>
                </a:solidFill>
              </a:rPr>
              <a:t>图转换为代码</a:t>
            </a:r>
            <a:r>
              <a:rPr lang="zh-CN" altLang="en-US" sz="2800" dirty="0" smtClean="0">
                <a:solidFill>
                  <a:schemeClr val="bg1"/>
                </a:solidFill>
              </a:rPr>
              <a:t>。最后，底层的 </a:t>
            </a:r>
            <a:r>
              <a:rPr lang="en-US" altLang="zh-CN" sz="2800" dirty="0" smtClean="0">
                <a:solidFill>
                  <a:schemeClr val="bg1"/>
                </a:solidFill>
              </a:rPr>
              <a:t>Eclipse </a:t>
            </a:r>
            <a:r>
              <a:rPr lang="zh-CN" altLang="en-US" sz="2800" dirty="0" smtClean="0">
                <a:solidFill>
                  <a:schemeClr val="bg1"/>
                </a:solidFill>
              </a:rPr>
              <a:t>平台也提供强健和功能丰富的集成开发环境给开发者。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然而，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Software Architect </a:t>
            </a:r>
            <a:r>
              <a:rPr lang="zh-CN" altLang="en-US" sz="2800" dirty="0" smtClean="0">
                <a:solidFill>
                  <a:schemeClr val="bg1"/>
                </a:solidFill>
              </a:rPr>
              <a:t>并不局限于 </a:t>
            </a:r>
            <a:r>
              <a:rPr lang="en-US" altLang="zh-CN" sz="2800" dirty="0" smtClean="0">
                <a:solidFill>
                  <a:schemeClr val="bg1"/>
                </a:solidFill>
              </a:rPr>
              <a:t>Java </a:t>
            </a:r>
            <a:r>
              <a:rPr lang="zh-CN" altLang="en-US" sz="2800" dirty="0" smtClean="0">
                <a:solidFill>
                  <a:schemeClr val="bg1"/>
                </a:solidFill>
              </a:rPr>
              <a:t>技术或 </a:t>
            </a:r>
            <a:r>
              <a:rPr lang="en-US" altLang="zh-CN" sz="2800" dirty="0" smtClean="0">
                <a:solidFill>
                  <a:schemeClr val="bg1"/>
                </a:solidFill>
              </a:rPr>
              <a:t>J2EE </a:t>
            </a:r>
            <a:r>
              <a:rPr lang="zh-CN" altLang="en-US" sz="2800" dirty="0" smtClean="0">
                <a:solidFill>
                  <a:schemeClr val="bg1"/>
                </a:solidFill>
              </a:rPr>
              <a:t>平台。 你也可以在需要时把你创建的 </a:t>
            </a:r>
            <a:r>
              <a:rPr lang="en-US" altLang="zh-CN" sz="2800" dirty="0" smtClean="0">
                <a:solidFill>
                  <a:srgbClr val="FF0000"/>
                </a:solidFill>
              </a:rPr>
              <a:t>UML </a:t>
            </a:r>
            <a:r>
              <a:rPr lang="zh-CN" altLang="en-US" sz="2800" dirty="0" smtClean="0">
                <a:solidFill>
                  <a:srgbClr val="FF0000"/>
                </a:solidFill>
              </a:rPr>
              <a:t>模型转换为 </a:t>
            </a:r>
            <a:r>
              <a:rPr lang="en-US" altLang="zh-CN" sz="2800" dirty="0" smtClean="0">
                <a:solidFill>
                  <a:srgbClr val="FF0000"/>
                </a:solidFill>
              </a:rPr>
              <a:t>C++ </a:t>
            </a:r>
            <a:r>
              <a:rPr lang="zh-CN" altLang="en-US" sz="2800" dirty="0" smtClean="0">
                <a:solidFill>
                  <a:srgbClr val="FF0000"/>
                </a:solidFill>
              </a:rPr>
              <a:t>代码</a:t>
            </a:r>
            <a:r>
              <a:rPr lang="zh-CN" altLang="en-US" sz="2800" dirty="0" smtClean="0">
                <a:solidFill>
                  <a:schemeClr val="bg1"/>
                </a:solidFill>
              </a:rPr>
              <a:t>。这个工具的代码生成功能可以让你很轻易产生基本的代码，然后你可以进行定制修改。这个特性允许开发人员在非</a:t>
            </a:r>
            <a:r>
              <a:rPr lang="en-US" altLang="zh-CN" sz="2800" dirty="0" smtClean="0">
                <a:solidFill>
                  <a:schemeClr val="bg1"/>
                </a:solidFill>
              </a:rPr>
              <a:t>J2EE</a:t>
            </a:r>
            <a:r>
              <a:rPr lang="zh-CN" altLang="en-US" sz="2800" dirty="0" smtClean="0">
                <a:solidFill>
                  <a:schemeClr val="bg1"/>
                </a:solidFill>
              </a:rPr>
              <a:t>平台开发时，也可以使用</a:t>
            </a:r>
            <a:r>
              <a:rPr lang="en-US" altLang="zh-CN" sz="2800" dirty="0" smtClean="0">
                <a:solidFill>
                  <a:schemeClr val="bg1"/>
                </a:solidFill>
              </a:rPr>
              <a:t>Rational Software Architect</a:t>
            </a:r>
            <a:r>
              <a:rPr lang="zh-CN" altLang="en-US" sz="2800" dirty="0" smtClean="0">
                <a:solidFill>
                  <a:schemeClr val="bg1"/>
                </a:solidFill>
              </a:rPr>
              <a:t>的建模和设计模式功能。</a:t>
            </a:r>
            <a:endParaRPr lang="zh-CN" altLang="en-US" sz="28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5" name="文本框 26"/>
          <p:cNvSpPr txBox="1"/>
          <p:nvPr/>
        </p:nvSpPr>
        <p:spPr>
          <a:xfrm>
            <a:off x="5199268" y="338813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什么是</a:t>
            </a:r>
            <a:r>
              <a:rPr lang="en-US" altLang="zh-CN" sz="3200" dirty="0" smtClean="0">
                <a:solidFill>
                  <a:schemeClr val="bg1"/>
                </a:solidFill>
              </a:rPr>
              <a:t>RSA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2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4502" y="1104284"/>
            <a:ext cx="44774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Rational Software Architect</a:t>
            </a:r>
            <a:r>
              <a:rPr lang="zh-CN" altLang="en-US" sz="6000" dirty="0">
                <a:solidFill>
                  <a:schemeClr val="bg1"/>
                </a:solidFill>
              </a:rPr>
              <a:t>及其内置工具</a:t>
            </a:r>
          </a:p>
        </p:txBody>
      </p:sp>
    </p:spTree>
    <p:extLst>
      <p:ext uri="{BB962C8B-B14F-4D97-AF65-F5344CB8AC3E}">
        <p14:creationId xmlns:p14="http://schemas.microsoft.com/office/powerpoint/2010/main" val="2708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452733" y="695297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723154" y="55179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723154" y="1191873"/>
            <a:ext cx="3089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35363" y="57944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内置工具</a:t>
            </a:r>
          </a:p>
        </p:txBody>
      </p:sp>
      <p:sp>
        <p:nvSpPr>
          <p:cNvPr id="29" name="菱形 28"/>
          <p:cNvSpPr/>
          <p:nvPr/>
        </p:nvSpPr>
        <p:spPr>
          <a:xfrm>
            <a:off x="1547446" y="1294930"/>
            <a:ext cx="3692769" cy="239783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1"/>
          <p:cNvSpPr txBox="1"/>
          <p:nvPr/>
        </p:nvSpPr>
        <p:spPr>
          <a:xfrm>
            <a:off x="1868332" y="1906891"/>
            <a:ext cx="3031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Software Architect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1" name="文本框 20"/>
          <p:cNvSpPr txBox="1"/>
          <p:nvPr/>
        </p:nvSpPr>
        <p:spPr>
          <a:xfrm>
            <a:off x="1019906" y="3819795"/>
            <a:ext cx="4794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这个工具允许架构师设计和维护应用程序的架构。</a:t>
            </a:r>
            <a:r>
              <a:rPr lang="en-US" altLang="zh-CN" sz="2400" dirty="0" smtClean="0">
                <a:solidFill>
                  <a:schemeClr val="bg1"/>
                </a:solidFill>
              </a:rPr>
              <a:t>Rational Software Architect </a:t>
            </a:r>
            <a:r>
              <a:rPr lang="zh-CN" altLang="en-US" sz="2400" dirty="0" smtClean="0">
                <a:solidFill>
                  <a:schemeClr val="bg1"/>
                </a:solidFill>
              </a:rPr>
              <a:t>是重点。</a:t>
            </a:r>
            <a:endParaRPr lang="zh-CN" altLang="en-US" sz="24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2" name="菱形 31"/>
          <p:cNvSpPr/>
          <p:nvPr/>
        </p:nvSpPr>
        <p:spPr>
          <a:xfrm>
            <a:off x="6564923" y="1388716"/>
            <a:ext cx="4947139" cy="2022700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11"/>
          <p:cNvSpPr txBox="1"/>
          <p:nvPr/>
        </p:nvSpPr>
        <p:spPr>
          <a:xfrm>
            <a:off x="7280030" y="1824829"/>
            <a:ext cx="3341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</a:rPr>
              <a:t>IBM Rational Software Modeler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4" name="文本框 20"/>
          <p:cNvSpPr txBox="1"/>
          <p:nvPr/>
        </p:nvSpPr>
        <p:spPr>
          <a:xfrm>
            <a:off x="6189785" y="3818094"/>
            <a:ext cx="5333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 这是一个基于统一建模语言（</a:t>
            </a:r>
            <a:r>
              <a:rPr lang="en-US" altLang="zh-CN" sz="2400" dirty="0" smtClean="0">
                <a:solidFill>
                  <a:schemeClr val="bg1"/>
                </a:solidFill>
              </a:rPr>
              <a:t>UML) 2.0</a:t>
            </a:r>
            <a:r>
              <a:rPr lang="zh-CN" altLang="en-US" sz="2400" dirty="0" smtClean="0">
                <a:solidFill>
                  <a:schemeClr val="bg1"/>
                </a:solidFill>
              </a:rPr>
              <a:t>的工具，它允许架构设计师和分析师们创建系统的不同视图。这个工具一方面能很好的促进架构师和设计师的沟通，另一方面也能促进架构师和开发团队的沟通。</a:t>
            </a:r>
            <a:endParaRPr lang="zh-CN" altLang="en-US" sz="24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-785813" y="-1779588"/>
            <a:ext cx="10939463" cy="7556501"/>
            <a:chOff x="-785813" y="-1779588"/>
            <a:chExt cx="10939463" cy="7556501"/>
          </a:xfrm>
        </p:grpSpPr>
        <p:sp>
          <p:nvSpPr>
            <p:cNvPr id="18" name="任意多边形 3"/>
            <p:cNvSpPr>
              <a:spLocks noChangeArrowheads="1"/>
            </p:cNvSpPr>
            <p:nvPr/>
          </p:nvSpPr>
          <p:spPr bwMode="auto">
            <a:xfrm rot="-892780">
              <a:off x="-785813" y="-1779588"/>
              <a:ext cx="10939463" cy="7556501"/>
            </a:xfrm>
            <a:custGeom>
              <a:avLst/>
              <a:gdLst>
                <a:gd name="T0" fmla="*/ 2147483646 w 3243492"/>
                <a:gd name="T1" fmla="*/ 0 h 2240066"/>
                <a:gd name="T2" fmla="*/ 2147483646 w 3243492"/>
                <a:gd name="T3" fmla="*/ 2147483646 h 2240066"/>
                <a:gd name="T4" fmla="*/ 2147483646 w 3243492"/>
                <a:gd name="T5" fmla="*/ 2147483646 h 2240066"/>
                <a:gd name="T6" fmla="*/ 2147483646 w 3243492"/>
                <a:gd name="T7" fmla="*/ 2147483646 h 2240066"/>
                <a:gd name="T8" fmla="*/ 2147483646 w 3243492"/>
                <a:gd name="T9" fmla="*/ 2147483646 h 2240066"/>
                <a:gd name="T10" fmla="*/ 0 w 3243492"/>
                <a:gd name="T11" fmla="*/ 2147483646 h 2240066"/>
                <a:gd name="T12" fmla="*/ 0 w 3243492"/>
                <a:gd name="T13" fmla="*/ 0 h 22400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43492"/>
                <a:gd name="T22" fmla="*/ 0 h 2240066"/>
                <a:gd name="T23" fmla="*/ 3243492 w 3243492"/>
                <a:gd name="T24" fmla="*/ 2240066 h 224006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43492" h="2240066">
                  <a:moveTo>
                    <a:pt x="3243492" y="0"/>
                  </a:moveTo>
                  <a:lnTo>
                    <a:pt x="3243492" y="1764406"/>
                  </a:lnTo>
                  <a:lnTo>
                    <a:pt x="2370148" y="1764406"/>
                  </a:lnTo>
                  <a:lnTo>
                    <a:pt x="2382210" y="2240066"/>
                  </a:lnTo>
                  <a:lnTo>
                    <a:pt x="1860032" y="1764406"/>
                  </a:lnTo>
                  <a:lnTo>
                    <a:pt x="0" y="1764406"/>
                  </a:lnTo>
                  <a:lnTo>
                    <a:pt x="0" y="0"/>
                  </a:lnTo>
                  <a:lnTo>
                    <a:pt x="32434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1" name="文本框 1"/>
            <p:cNvSpPr txBox="1">
              <a:spLocks noChangeArrowheads="1"/>
            </p:cNvSpPr>
            <p:nvPr/>
          </p:nvSpPr>
          <p:spPr bwMode="auto">
            <a:xfrm rot="20718021">
              <a:off x="675004" y="1959542"/>
              <a:ext cx="9297632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问题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2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：请问一个好的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UML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Arial" panose="020B0604020202020204" pitchFamily="34" charset="0"/>
                  <a:sym typeface="Calibri" panose="020F0502020204030204" pitchFamily="34" charset="0"/>
                </a:rPr>
                <a:t>建模工具应该提供什么样的功能？</a:t>
              </a:r>
              <a:endPara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6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 animBg="1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2cae17f381159bf6f023c79094caaec0cca0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1062</Words>
  <Application>Microsoft Office PowerPoint</Application>
  <PresentationFormat>宽屏</PresentationFormat>
  <Paragraphs>260</Paragraphs>
  <Slides>50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宋体</vt:lpstr>
      <vt:lpstr>微软雅黑</vt:lpstr>
      <vt:lpstr>Aldhabi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yeshaojun5056@163.com</dc:creator>
  <cp:lastModifiedBy>沈启航</cp:lastModifiedBy>
  <cp:revision>68</cp:revision>
  <dcterms:created xsi:type="dcterms:W3CDTF">2015-07-27T07:00:14Z</dcterms:created>
  <dcterms:modified xsi:type="dcterms:W3CDTF">2018-10-21T13:08:36Z</dcterms:modified>
</cp:coreProperties>
</file>